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70" r:id="rId3"/>
    <p:sldId id="297" r:id="rId4"/>
    <p:sldId id="279" r:id="rId5"/>
    <p:sldId id="295" r:id="rId6"/>
    <p:sldId id="306" r:id="rId7"/>
    <p:sldId id="309" r:id="rId8"/>
    <p:sldId id="308" r:id="rId9"/>
    <p:sldId id="307" r:id="rId10"/>
    <p:sldId id="303" r:id="rId11"/>
    <p:sldId id="298" r:id="rId12"/>
    <p:sldId id="283" r:id="rId13"/>
    <p:sldId id="299" r:id="rId14"/>
    <p:sldId id="305" r:id="rId15"/>
    <p:sldId id="301" r:id="rId16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8C"/>
    <a:srgbClr val="59AD40"/>
    <a:srgbClr val="53A848"/>
    <a:srgbClr val="E0A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F81B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F81B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0" autoAdjust="0"/>
    <p:restoredTop sz="81900" autoAdjust="0"/>
  </p:normalViewPr>
  <p:slideViewPr>
    <p:cSldViewPr snapToGrid="0">
      <p:cViewPr>
        <p:scale>
          <a:sx n="102" d="100"/>
          <a:sy n="102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style val="2"/>
  <c:chart>
    <c:autoTitleDeleted val="1"/>
    <c:view3D>
      <c:rotX val="13"/>
      <c:rotY val="18"/>
      <c:rAngAx val="1"/>
    </c:view3D>
    <c:floor>
      <c:thickness val="0"/>
      <c:spPr>
        <a:noFill/>
        <a:ln w="9528" cap="flat">
          <a:solidFill>
            <a:srgbClr val="8E8F91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Millennials</c:v>
          </c:tx>
          <c:spPr>
            <a:solidFill>
              <a:srgbClr val="5DA53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0" i="0" u="none" strike="noStrike" kern="1200" baseline="0">
                    <a:solidFill>
                      <a:srgbClr val="3C4048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4"/>
              <c:pt idx="0">
                <c:v>Car</c:v>
              </c:pt>
              <c:pt idx="1">
                <c:v>Mobile Phone</c:v>
              </c:pt>
              <c:pt idx="2">
                <c:v>Computer/ Tablet</c:v>
              </c:pt>
              <c:pt idx="3">
                <c:v>TV</c:v>
              </c:pt>
            </c:strLit>
          </c:cat>
          <c:val>
            <c:numLit>
              <c:formatCode>General</c:formatCode>
              <c:ptCount val="4"/>
              <c:pt idx="0">
                <c:v>24</c:v>
              </c:pt>
              <c:pt idx="1">
                <c:v>41</c:v>
              </c:pt>
              <c:pt idx="2">
                <c:v>27</c:v>
              </c:pt>
              <c:pt idx="3">
                <c:v>7</c:v>
              </c:pt>
            </c:numLit>
          </c:val>
        </c:ser>
        <c:ser>
          <c:idx val="1"/>
          <c:order val="1"/>
          <c:tx>
            <c:v>Urbanites</c:v>
          </c:tx>
          <c:spPr>
            <a:solidFill>
              <a:srgbClr val="ED652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0" i="0" u="none" strike="noStrike" kern="1200" baseline="0">
                    <a:solidFill>
                      <a:srgbClr val="3C4048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4"/>
              <c:pt idx="0">
                <c:v>Car</c:v>
              </c:pt>
              <c:pt idx="1">
                <c:v>Mobile Phone</c:v>
              </c:pt>
              <c:pt idx="2">
                <c:v>Computer/ Tablet</c:v>
              </c:pt>
              <c:pt idx="3">
                <c:v>TV</c:v>
              </c:pt>
            </c:strLit>
          </c:cat>
          <c:val>
            <c:numLit>
              <c:formatCode>General</c:formatCode>
              <c:ptCount val="4"/>
              <c:pt idx="0">
                <c:v>31</c:v>
              </c:pt>
              <c:pt idx="1">
                <c:v>32</c:v>
              </c:pt>
              <c:pt idx="2">
                <c:v>28</c:v>
              </c:pt>
              <c:pt idx="3">
                <c:v>9</c:v>
              </c:pt>
            </c:numLit>
          </c:val>
        </c:ser>
        <c:ser>
          <c:idx val="2"/>
          <c:order val="2"/>
          <c:tx>
            <c:v>Suburbanites</c:v>
          </c:tx>
          <c:spPr>
            <a:solidFill>
              <a:srgbClr val="FDD62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0" i="0" u="none" strike="noStrike" kern="1200" baseline="0">
                    <a:solidFill>
                      <a:srgbClr val="3C4048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4"/>
              <c:pt idx="0">
                <c:v>Car</c:v>
              </c:pt>
              <c:pt idx="1">
                <c:v>Mobile Phone</c:v>
              </c:pt>
              <c:pt idx="2">
                <c:v>Computer/ Tablet</c:v>
              </c:pt>
              <c:pt idx="3">
                <c:v>TV</c:v>
              </c:pt>
            </c:strLit>
          </c:cat>
          <c:val>
            <c:numLit>
              <c:formatCode>General</c:formatCode>
              <c:ptCount val="4"/>
              <c:pt idx="0">
                <c:v>41</c:v>
              </c:pt>
              <c:pt idx="1">
                <c:v>24</c:v>
              </c:pt>
              <c:pt idx="2">
                <c:v>23</c:v>
              </c:pt>
              <c:pt idx="3">
                <c:v>11</c:v>
              </c:pt>
            </c:numLit>
          </c:val>
        </c:ser>
        <c:ser>
          <c:idx val="3"/>
          <c:order val="3"/>
          <c:tx>
            <c:v>Rural</c:v>
          </c:tx>
          <c:spPr>
            <a:solidFill>
              <a:srgbClr val="91A29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0" i="0" u="none" strike="noStrike" kern="1200" baseline="0">
                    <a:solidFill>
                      <a:srgbClr val="3C4048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Lit>
              <c:ptCount val="4"/>
              <c:pt idx="0">
                <c:v>Car</c:v>
              </c:pt>
              <c:pt idx="1">
                <c:v>Mobile Phone</c:v>
              </c:pt>
              <c:pt idx="2">
                <c:v>Computer/ Tablet</c:v>
              </c:pt>
              <c:pt idx="3">
                <c:v>TV</c:v>
              </c:pt>
            </c:strLit>
          </c:cat>
          <c:val>
            <c:numLit>
              <c:formatCode>General</c:formatCode>
              <c:ptCount val="4"/>
              <c:pt idx="0">
                <c:v>43</c:v>
              </c:pt>
              <c:pt idx="1">
                <c:v>19</c:v>
              </c:pt>
              <c:pt idx="2">
                <c:v>26</c:v>
              </c:pt>
              <c:pt idx="3">
                <c:v>13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76672"/>
        <c:axId val="46475136"/>
        <c:axId val="0"/>
      </c:bar3DChart>
      <c:valAx>
        <c:axId val="46475136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8E8F91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8" cap="flat">
            <a:solidFill>
              <a:srgbClr val="8E8F91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000" b="0" i="0" u="none" strike="noStrike" kern="1200" baseline="0">
                <a:solidFill>
                  <a:srgbClr val="3C4048"/>
                </a:solidFill>
                <a:latin typeface="Arial"/>
              </a:defRPr>
            </a:pPr>
            <a:endParaRPr lang="en-US"/>
          </a:p>
        </c:txPr>
        <c:crossAx val="46476672"/>
        <c:crosses val="autoZero"/>
        <c:crossBetween val="between"/>
      </c:valAx>
      <c:catAx>
        <c:axId val="46476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8" cap="flat">
            <a:solidFill>
              <a:srgbClr val="8E8F91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000" b="0" i="0" u="none" strike="noStrike" kern="1200" baseline="0">
                <a:solidFill>
                  <a:srgbClr val="3C4048"/>
                </a:solidFill>
                <a:latin typeface="Arial"/>
              </a:defRPr>
            </a:pPr>
            <a:endParaRPr lang="en-US"/>
          </a:p>
        </c:txPr>
        <c:crossAx val="464751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1000" b="0" i="0" u="none" strike="noStrike" kern="1200" baseline="0">
              <a:solidFill>
                <a:srgbClr val="3C4048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2" cap="flat">
      <a:solidFill>
        <a:srgbClr val="3C4048"/>
      </a:solidFill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3C4048"/>
          </a:solidFill>
          <a:latin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34964" y="0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67C402-EB55-443D-9A0F-97568FF65447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11/13/2015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745522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D6253D-AD09-4054-8233-C34201035B08}" type="slidenum">
              <a:t>‹#›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2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934964" y="0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5FC892F-07F9-4930-ACA0-D4DE8EBE49D8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4"/>
            <a:ext cx="4603747" cy="345281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94687" y="4373566"/>
            <a:ext cx="5557522" cy="4143375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745522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386600F-4B5D-4261-AEA3-FFF09F04E40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4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2A631F-C039-49BA-8534-59E25219AC35}" type="slidenum">
              <a:t>1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15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Bike share expanding</a:t>
            </a:r>
            <a:r>
              <a:rPr lang="en-US" baseline="0" dirty="0" smtClean="0"/>
              <a:t> to all cities and countries because of its proven benefits including Social, Environmental and Economic.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Talk about Hudson Bike Share – 250 bikes in Hoboken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6600F-4B5D-4261-AEA3-FFF09F04E4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9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5021CB-4E80-4BD7-9B1D-891D91A50D92}" type="slidenum">
              <a:t>11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71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Business Travelers</a:t>
            </a:r>
          </a:p>
          <a:p>
            <a:r>
              <a:rPr lang="en-US" dirty="0" smtClean="0"/>
              <a:t>Take a flight to the city</a:t>
            </a:r>
          </a:p>
          <a:p>
            <a:r>
              <a:rPr lang="en-US" dirty="0" smtClean="0"/>
              <a:t>Bikes (for short distance) and Zipcar (for long distance) are the fastest and most convenient way to get around</a:t>
            </a:r>
          </a:p>
          <a:p>
            <a:endParaRPr lang="en-US" dirty="0" smtClean="0"/>
          </a:p>
          <a:p>
            <a:r>
              <a:rPr lang="en-US" b="1" dirty="0" smtClean="0"/>
              <a:t>Opportunities</a:t>
            </a:r>
            <a:r>
              <a:rPr lang="en-US" b="1" baseline="0" dirty="0" smtClean="0"/>
              <a:t> for partnership between airlines, car sharing, and bike sharing companies.</a:t>
            </a:r>
            <a:endParaRPr lang="en-US" b="1" dirty="0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1C2734-861E-450E-989A-D7EEA61B8A0E}" type="slidenum">
              <a:t>12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97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02B713-2250-4852-86B5-1FF806068A59}" type="slidenum">
              <a:t>13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434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1C2734-861E-450E-989A-D7EEA61B8A0E}" type="slidenum">
              <a:t>14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95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6600F-4B5D-4261-AEA3-FFF09F04E4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cs typeface="Times New Roman"/>
              </a:rPr>
              <a:t> Let me quickly tell you a little bit about Zipcar - o</a:t>
            </a:r>
            <a:r>
              <a:rPr lang="en-US" dirty="0"/>
              <a:t>ur mission has been consistent since our founding 15 years ago – to make cities better places to live by enabling simple and responsible urban living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believe that, by addressing transportation and congestion challenges, we can make cities even greater places to live.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D446392-4EFD-4806-B433-64649A18D8FF}" type="slidenum">
              <a:t>2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46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>
                <a:cs typeface="Times New Roman"/>
              </a:rPr>
              <a:t>This focus on cities is a bit of a departure from Zipcar’s early days, which started out with a focus on solving climate change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We quickly learned that we had an even bigger, and more immediate problem…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4B1DE7-BE43-40E4-B5EC-DD6A26D87F0F}" type="slidenum">
              <a:t>3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58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 dirty="0">
                <a:cs typeface="Times New Roman"/>
              </a:rPr>
              <a:t>Solving this.</a:t>
            </a:r>
          </a:p>
          <a:p>
            <a:pPr lvl="0"/>
            <a:r>
              <a:rPr lang="en-US" dirty="0">
                <a:cs typeface="Times New Roman"/>
              </a:rPr>
              <a:t> </a:t>
            </a:r>
          </a:p>
          <a:p>
            <a:pPr lvl="0"/>
            <a:r>
              <a:rPr lang="en-US" dirty="0">
                <a:cs typeface="Times New Roman"/>
              </a:rPr>
              <a:t>The traditional 1 to 1 relationship between car ownership and a single car has created massive problems for the movement of goods and people in cities around the world. </a:t>
            </a:r>
          </a:p>
          <a:p>
            <a:pPr lvl="0"/>
            <a:r>
              <a:rPr lang="en-US" b="1" dirty="0">
                <a:cs typeface="Times New Roman"/>
              </a:rPr>
              <a:t>And it’s only going to get worse.</a:t>
            </a:r>
          </a:p>
          <a:p>
            <a:pPr lvl="0"/>
            <a:endParaRPr lang="en-US" sz="1100" dirty="0" smtClean="0">
              <a:cs typeface="Times New Roman"/>
            </a:endParaRPr>
          </a:p>
          <a:p>
            <a:pPr lvl="0"/>
            <a:r>
              <a:rPr lang="en-US" sz="1100" dirty="0">
                <a:cs typeface="Times New Roman"/>
              </a:rPr>
              <a:t>You think it’s hard to find a parking spot </a:t>
            </a:r>
            <a:r>
              <a:rPr lang="en-US" sz="1100" dirty="0" smtClean="0">
                <a:cs typeface="Times New Roman"/>
              </a:rPr>
              <a:t>in a city today? </a:t>
            </a:r>
            <a:r>
              <a:rPr lang="en-US" sz="1100" dirty="0">
                <a:cs typeface="Times New Roman"/>
              </a:rPr>
              <a:t>Try doing so in 2050 as another 2.5 billion people live in this world.</a:t>
            </a:r>
          </a:p>
          <a:p>
            <a:pPr lvl="0"/>
            <a:endParaRPr lang="en-US" sz="1100" dirty="0"/>
          </a:p>
          <a:p>
            <a:pPr lvl="0"/>
            <a:r>
              <a:rPr lang="en-US" sz="1100" dirty="0"/>
              <a:t>So Zipcar set out to find a way to make getting in, out and around a city more efficient. </a:t>
            </a:r>
          </a:p>
          <a:p>
            <a:pPr lvl="0"/>
            <a:endParaRPr lang="en-US" sz="1100" dirty="0">
              <a:cs typeface="Times New Roman"/>
            </a:endParaRPr>
          </a:p>
          <a:p>
            <a:pPr lvl="0"/>
            <a:endParaRPr lang="en-US" dirty="0"/>
          </a:p>
          <a:p>
            <a:pPr lvl="0"/>
            <a:endParaRPr lang="en-US" sz="1100" dirty="0">
              <a:cs typeface="Times New Roman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8D48C6-495B-4C06-9132-9FBE5D30FDCA}" type="slidenum">
              <a:t>4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82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It was a big idea in 2000 when we launched, and I would argue it still is. What if you could give people access to a car when they need one, without them needing to own one?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cs typeface="Times New Roman"/>
              </a:rPr>
              <a:t>That’s what Zipcar is – “Wheels when you want them.” We park more than 10,000 vehicles in cities around the world and let our members reserve and drive them by the hour or the day. 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cs typeface="Times New Roman"/>
              </a:rPr>
              <a:t>Turns out this is a pretty handy solution. More than 50 percent of Zipcar members report selling or avoiding buying a car as a result of Zipcar. And, our own data shows that each Zipcar can meet the needs of between 40 and 50 members.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34964" y="8745522"/>
            <a:ext cx="3010323" cy="46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308" tIns="46149" rIns="92308" bIns="46149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41645C-CE7E-4125-9BC4-6026F360E4C9}" type="slidenum">
              <a:t>5</a:t>
            </a:fld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23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6600F-4B5D-4261-AEA3-FFF09F04E4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0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Bike sharing is an innovative transportation program, ideal for short distance point-to-point trips providing users the ability to pick up a bicycle at any self-serve bike-station and return it to any other bike station located within the system's service area.</a:t>
            </a:r>
          </a:p>
          <a:p>
            <a:endParaRPr lang="en-US" dirty="0" smtClean="0"/>
          </a:p>
          <a:p>
            <a:r>
              <a:rPr lang="en-US" dirty="0" smtClean="0"/>
              <a:t>Bike sharing</a:t>
            </a:r>
            <a:r>
              <a:rPr lang="en-US" baseline="0" dirty="0" smtClean="0"/>
              <a:t> programs are often public private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6600F-4B5D-4261-AEA3-FFF09F04E4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1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Bike share is growing</a:t>
            </a:r>
            <a:r>
              <a:rPr lang="en-US" baseline="0" dirty="0" smtClean="0"/>
              <a:t> rapidly.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recently launched bike share programs in the U.S. are Hudson Bike Share and West Palm Beach Skybike.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6600F-4B5D-4261-AEA3-FFF09F04E4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0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0563"/>
            <a:ext cx="4603750" cy="3452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Countries in Europe have spent significant effort in developing a strong bike share system in their cities.</a:t>
            </a:r>
          </a:p>
          <a:p>
            <a:endParaRPr lang="en-US" dirty="0" smtClean="0"/>
          </a:p>
          <a:p>
            <a:r>
              <a:rPr lang="en-US" baseline="0" dirty="0" smtClean="0"/>
              <a:t>We are still behind many countries in rolling out bike share programs, but </a:t>
            </a:r>
            <a:r>
              <a:rPr lang="en-US" dirty="0" smtClean="0"/>
              <a:t>they are </a:t>
            </a:r>
            <a:r>
              <a:rPr lang="en-US" baseline="0" dirty="0" smtClean="0"/>
              <a:t>becoming more and more popular in the U.S.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near future most cities of all sizes in the U.S. will have a bike share program. We are working hard to expand this green, innovative urban transportation method in the country.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6600F-4B5D-4261-AEA3-FFF09F04E4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1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7985"/>
            <a:ext cx="7101843" cy="64401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457200" y="1188720"/>
            <a:ext cx="8229600" cy="5048795"/>
          </a:xfrm>
        </p:spPr>
        <p:txBody>
          <a:bodyPr/>
          <a:lstStyle>
            <a:lvl1pPr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6F5C5F-261D-405D-8A64-4668194B03D6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9789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3FAD2CB-7BAB-4424-9086-B690E98E8F7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7985"/>
            <a:ext cx="7101843" cy="64401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86891"/>
            <a:ext cx="4038603" cy="4961040"/>
          </a:xfrm>
        </p:spPr>
        <p:txBody>
          <a:bodyPr/>
          <a:lstStyle>
            <a:lvl1pPr marL="342900" indent="-342900">
              <a:buChar char=""/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86891"/>
            <a:ext cx="4038603" cy="4961040"/>
          </a:xfrm>
        </p:spPr>
        <p:txBody>
          <a:bodyPr/>
          <a:lstStyle>
            <a:lvl1pPr marL="342900" indent="-342900">
              <a:buChar char=""/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F30BB9-4E10-4346-B2F9-6FD56FCF9F1C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5309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C51D361-8C27-4E8C-9CEB-760131767F9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03235"/>
            <a:ext cx="7101843" cy="65876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86763"/>
            <a:ext cx="4040184" cy="639759"/>
          </a:xfrm>
        </p:spPr>
        <p:txBody>
          <a:bodyPr/>
          <a:lstStyle>
            <a:lvl1pPr marL="0" indent="0">
              <a:buNone/>
              <a:defRPr>
                <a:solidFill>
                  <a:srgbClr val="5DA53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1848295"/>
            <a:ext cx="4040184" cy="4313023"/>
          </a:xfrm>
        </p:spPr>
        <p:txBody>
          <a:bodyPr/>
          <a:lstStyle>
            <a:lvl1pPr marL="342900" indent="-342900">
              <a:buChar char=""/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86763"/>
            <a:ext cx="4041776" cy="639759"/>
          </a:xfrm>
        </p:spPr>
        <p:txBody>
          <a:bodyPr/>
          <a:lstStyle>
            <a:lvl1pPr marL="0" indent="0">
              <a:buNone/>
              <a:defRPr>
                <a:solidFill>
                  <a:srgbClr val="5DA53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848295"/>
            <a:ext cx="4041776" cy="4313023"/>
          </a:xfrm>
        </p:spPr>
        <p:txBody>
          <a:bodyPr/>
          <a:lstStyle>
            <a:lvl1pPr marL="342900" indent="-342900">
              <a:buChar char=""/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2E7D95-EC56-4F02-A362-1ABACD263A1B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4970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0324A1B-6380-40F8-BD23-2787299AD55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03235"/>
            <a:ext cx="7101843" cy="65876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592B93-1D80-4BA1-B49F-B59B08F8B6B3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5309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63452DB-6757-4C5A-B0E7-76AB5FC1F3EE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4FA8C4-E108-472E-BD16-38CD2330D721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7357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0E1FF87-C15C-423C-9996-12C87D7AAB4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4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inal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217511"/>
            <a:ext cx="7772400" cy="836291"/>
          </a:xfrm>
        </p:spPr>
        <p:txBody>
          <a:bodyPr anchorCtr="1"/>
          <a:lstStyle>
            <a:lvl1pPr algn="ctr">
              <a:defRPr cap="all"/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079205"/>
            <a:ext cx="6400800" cy="528322"/>
          </a:xfrm>
        </p:spPr>
        <p:txBody>
          <a:bodyPr anchorCtr="1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919295"/>
                </a:solidFill>
              </a:defRPr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CEAB35-A1E8-417F-A3F9-1304AD42644E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4E81A0-7DE8-4156-B27C-BAB4782BD2E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3320735"/>
            <a:ext cx="4764088" cy="1982784"/>
          </a:xfrm>
        </p:spPr>
        <p:txBody>
          <a:bodyPr anchor="ctr"/>
          <a:lstStyle>
            <a:lvl1pPr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5466082"/>
            <a:ext cx="4764088" cy="718818"/>
          </a:xfrm>
        </p:spPr>
        <p:txBody>
          <a:bodyPr/>
          <a:lstStyle>
            <a:lvl1pPr marL="0" indent="0">
              <a:buNone/>
              <a:defRPr>
                <a:solidFill>
                  <a:srgbClr val="91929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22B779-01D4-44C5-A59B-5B74FB23EE09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894316" y="6235695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4BE585D-111B-4657-9E38-7C00F52DB636}" type="slidenum">
              <a:t>‹#›</a:t>
            </a:fld>
            <a:endParaRPr lang="en-US" dirty="0"/>
          </a:p>
        </p:txBody>
      </p:sp>
      <p:pic>
        <p:nvPicPr>
          <p:cNvPr id="7" name="Picture 8" descr="horizontal_shiel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4642"/>
            <a:ext cx="2362078" cy="82906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6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3320735"/>
            <a:ext cx="4498619" cy="1982784"/>
          </a:xfrm>
        </p:spPr>
        <p:txBody>
          <a:bodyPr anchor="ctr"/>
          <a:lstStyle>
            <a:lvl1pPr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5466082"/>
            <a:ext cx="4498619" cy="718818"/>
          </a:xfrm>
        </p:spPr>
        <p:txBody>
          <a:bodyPr/>
          <a:lstStyle>
            <a:lvl1pPr marL="0" indent="0">
              <a:buNone/>
              <a:defRPr>
                <a:solidFill>
                  <a:srgbClr val="91929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69D911-7904-4675-B651-B632BA58EE45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894316" y="6235695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FE14F4F-ED1C-4946-A46B-9C57B318E453}" type="slidenum">
              <a:t>‹#›</a:t>
            </a:fld>
            <a:endParaRPr lang="en-US" dirty="0"/>
          </a:p>
        </p:txBody>
      </p:sp>
      <p:pic>
        <p:nvPicPr>
          <p:cNvPr id="7" name="Picture 8" descr="horizontal_shiel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4642"/>
            <a:ext cx="2362078" cy="82906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1339531"/>
            <a:ext cx="4616604" cy="1982784"/>
          </a:xfrm>
        </p:spPr>
        <p:txBody>
          <a:bodyPr anchor="ctr"/>
          <a:lstStyle>
            <a:lvl1pPr>
              <a:defRPr sz="32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3484878"/>
            <a:ext cx="4616604" cy="718818"/>
          </a:xfrm>
        </p:spPr>
        <p:txBody>
          <a:bodyPr/>
          <a:lstStyle>
            <a:lvl1pPr marL="0" indent="0">
              <a:buNone/>
              <a:defRPr>
                <a:solidFill>
                  <a:srgbClr val="91929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6C89AC-01B5-4F98-8190-9CAA2F877944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894316" y="6235695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46F342C-4060-492F-96A2-3B0F0F2566FB}" type="slidenum">
              <a:t>‹#›</a:t>
            </a:fld>
            <a:endParaRPr lang="en-US" dirty="0"/>
          </a:p>
        </p:txBody>
      </p:sp>
      <p:pic>
        <p:nvPicPr>
          <p:cNvPr id="7" name="Picture 6" descr="horizontal_shiel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4642"/>
            <a:ext cx="2362078" cy="82906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0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19" y="514642"/>
            <a:ext cx="2362078" cy="82906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1439539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3444243"/>
            <a:ext cx="7772400" cy="528322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91929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F6432-33A0-4728-B6F6-F13FB7142667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F9DB83-2C80-4286-9AFE-FA4BB7515FD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7985"/>
            <a:ext cx="7101843" cy="64401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88720"/>
            <a:ext cx="8229600" cy="5048795"/>
          </a:xfrm>
        </p:spPr>
        <p:txBody>
          <a:bodyPr/>
          <a:lstStyle>
            <a:lvl1pPr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0FB3C1-0644-4A5F-ADA5-EB13C78DA950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1797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3F3420E-AC9F-4818-9F57-23E2F8FDEF2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17985"/>
            <a:ext cx="7101843" cy="64401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457200" y="1817909"/>
            <a:ext cx="8229600" cy="4419596"/>
          </a:xfrm>
        </p:spPr>
        <p:txBody>
          <a:bodyPr/>
          <a:lstStyle>
            <a:lvl1pPr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94FAF-044F-4AED-B25A-7656CB385946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1797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70F38C0-4DB6-4DA9-A04B-616B4B08E1E2}" type="slidenum">
              <a:t>‹#›</a:t>
            </a:fld>
            <a:endParaRPr lang="en-US" dirty="0"/>
          </a:p>
        </p:txBody>
      </p:sp>
      <p:sp>
        <p:nvSpPr>
          <p:cNvPr id="7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57200" y="1186543"/>
            <a:ext cx="8229600" cy="612648"/>
          </a:xfrm>
        </p:spPr>
        <p:txBody>
          <a:bodyPr/>
          <a:lstStyle>
            <a:lvl1pPr marL="0" indent="0">
              <a:buNone/>
              <a:defRPr>
                <a:solidFill>
                  <a:srgbClr val="5DA53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03235"/>
            <a:ext cx="7101843" cy="65876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88720"/>
            <a:ext cx="8229600" cy="5016133"/>
          </a:xfrm>
        </p:spPr>
        <p:txBody>
          <a:bodyPr/>
          <a:lstStyle>
            <a:lvl1pPr>
              <a:buChar char=""/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7FB36-C3D0-49D1-80C0-DC2AB16CEFBA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1797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3374CDE-095A-4E74-B6EC-8301D52D5DC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03235"/>
            <a:ext cx="7101843" cy="658761"/>
          </a:xfrm>
        </p:spPr>
        <p:txBody>
          <a:bodyPr/>
          <a:lstStyle>
            <a:lvl1pPr>
              <a:defRPr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457200" y="1817909"/>
            <a:ext cx="8229600" cy="4376053"/>
          </a:xfrm>
        </p:spPr>
        <p:txBody>
          <a:bodyPr/>
          <a:lstStyle>
            <a:lvl1pPr>
              <a:buChar char=""/>
              <a:defRPr/>
            </a:lvl1pPr>
            <a:lvl2pPr marL="693736" indent="-354009">
              <a:defRPr/>
            </a:lvl2pPr>
            <a:lvl3pPr marL="914400" indent="-220663">
              <a:defRPr/>
            </a:lvl3pPr>
            <a:lvl4pPr marL="1150936" indent="-236536">
              <a:defRPr/>
            </a:lvl4pPr>
            <a:lvl5pPr marL="1371600" indent="-220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5DC12-0310-4337-9B30-9C99B2BDCCD9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290563" y="431797"/>
            <a:ext cx="39623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279EE51-9B0E-4612-90FF-88F8A28F04BB}" type="slidenum">
              <a:t>‹#›</a:t>
            </a:fld>
            <a:endParaRPr lang="en-US" dirty="0"/>
          </a:p>
        </p:txBody>
      </p:sp>
      <p:sp>
        <p:nvSpPr>
          <p:cNvPr id="7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457200" y="1186543"/>
            <a:ext cx="8229600" cy="609603"/>
          </a:xfrm>
        </p:spPr>
        <p:txBody>
          <a:bodyPr/>
          <a:lstStyle>
            <a:lvl1pPr marL="0" indent="0">
              <a:buNone/>
              <a:defRPr>
                <a:solidFill>
                  <a:srgbClr val="5DA53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3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109535"/>
            <a:ext cx="7101843" cy="652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19295"/>
                </a:solidFill>
                <a:uFillTx/>
                <a:latin typeface="Arial"/>
              </a:defRPr>
            </a:lvl1pPr>
          </a:lstStyle>
          <a:p>
            <a:pPr lvl="0"/>
            <a:fld id="{1AD4D2EF-6E61-4711-82F7-48CBDCE390D2}" type="datetime1">
              <a:rPr lang="en-US"/>
              <a:pPr lvl="0"/>
              <a:t>11/13/2015</a:t>
            </a:fld>
            <a:endParaRPr lang="en-US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19295"/>
                </a:solidFill>
                <a:uFillTx/>
                <a:latin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90563" y="435693"/>
            <a:ext cx="39623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919295"/>
                </a:solidFill>
                <a:uFillTx/>
                <a:latin typeface="Arial"/>
              </a:defRPr>
            </a:lvl1pPr>
          </a:lstStyle>
          <a:p>
            <a:pPr lvl="0"/>
            <a:fld id="{7A260D9D-EE72-4067-95AD-8926CE7F9798}" type="slidenum">
              <a:t>‹#›</a:t>
            </a:fld>
            <a:endParaRPr lang="en-US" dirty="0"/>
          </a:p>
        </p:txBody>
      </p:sp>
      <p:sp>
        <p:nvSpPr>
          <p:cNvPr id="6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192853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000" b="1" i="0" u="none" strike="noStrike" kern="1200" cap="none" spc="0" baseline="0">
          <a:solidFill>
            <a:srgbClr val="3C4048"/>
          </a:solidFill>
          <a:uFillTx/>
          <a:latin typeface="Arial"/>
        </a:defRPr>
      </a:lvl1pPr>
    </p:titleStyle>
    <p:bodyStyle>
      <a:lvl1pPr marL="339727" marR="0" lvl="0" indent="-339727" algn="l" defTabSz="4572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5DA535"/>
        </a:buClr>
        <a:buSzPct val="75000"/>
        <a:buFont typeface="Wingdings" pitchFamily="2"/>
        <a:buChar char="£"/>
        <a:tabLst/>
        <a:defRPr lang="en-US" sz="2000" b="0" i="0" u="none" strike="noStrike" kern="1200" cap="none" spc="0" baseline="0">
          <a:solidFill>
            <a:srgbClr val="3C4048"/>
          </a:solidFill>
          <a:uFillTx/>
          <a:latin typeface="Arial"/>
        </a:defRPr>
      </a:lvl1pPr>
      <a:lvl2pPr marL="687391" marR="0" lvl="1" indent="-344491" algn="l" defTabSz="339727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5DA535"/>
        </a:buClr>
        <a:buSzPct val="100000"/>
        <a:buFont typeface="Lucida Grande"/>
        <a:buChar char="–"/>
        <a:tabLst/>
        <a:defRPr lang="en-US" sz="1800" b="0" i="0" u="none" strike="noStrike" kern="1200" cap="none" spc="0" baseline="0">
          <a:solidFill>
            <a:srgbClr val="3C4048"/>
          </a:solidFill>
          <a:uFillTx/>
          <a:latin typeface="Arial"/>
        </a:defRPr>
      </a:lvl2pPr>
      <a:lvl3pPr marL="687391" marR="0" lvl="2" indent="223835" algn="l" defTabSz="4572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5DA535"/>
        </a:buClr>
        <a:buSzPct val="100000"/>
        <a:buFont typeface="Arial"/>
        <a:buChar char="•"/>
        <a:tabLst/>
        <a:defRPr lang="en-US" sz="1600" b="0" i="0" u="none" strike="noStrike" kern="1200" cap="none" spc="0" baseline="0">
          <a:solidFill>
            <a:srgbClr val="3C4048"/>
          </a:solidFill>
          <a:uFillTx/>
          <a:latin typeface="Arial"/>
        </a:defRPr>
      </a:lvl3pPr>
      <a:lvl4pPr marL="1144591" marR="0" lvl="3" indent="-228600" algn="l" defTabSz="4572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5DA535"/>
        </a:buClr>
        <a:buSzPct val="100000"/>
        <a:buFont typeface="Arial"/>
        <a:buChar char="–"/>
        <a:tabLst/>
        <a:defRPr lang="en-US" sz="1400" b="0" i="0" u="none" strike="noStrike" kern="1200" cap="none" spc="0" baseline="0">
          <a:solidFill>
            <a:srgbClr val="3C4048"/>
          </a:solidFill>
          <a:uFillTx/>
          <a:latin typeface="Arial"/>
        </a:defRPr>
      </a:lvl4pPr>
      <a:lvl5pPr marL="1373191" marR="0" lvl="4" indent="-234945" algn="l" defTabSz="4572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5DA535"/>
        </a:buClr>
        <a:buSzPct val="100000"/>
        <a:buFont typeface="Arial"/>
        <a:buChar char="»"/>
        <a:tabLst/>
        <a:defRPr lang="en-US" sz="1400" b="0" i="0" u="none" strike="noStrike" kern="1200" cap="none" spc="0" baseline="0">
          <a:solidFill>
            <a:srgbClr val="3C4048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9429" y="3636806"/>
            <a:ext cx="5419566" cy="1982784"/>
          </a:xfrm>
        </p:spPr>
        <p:txBody>
          <a:bodyPr/>
          <a:lstStyle/>
          <a:p>
            <a:pPr lvl="0"/>
            <a:r>
              <a:rPr lang="en-US" dirty="0" smtClean="0"/>
              <a:t>Revolution </a:t>
            </a:r>
            <a:r>
              <a:rPr lang="en-US" dirty="0"/>
              <a:t>in urban </a:t>
            </a:r>
            <a:r>
              <a:rPr lang="en-US" dirty="0" smtClean="0"/>
              <a:t>mobility</a:t>
            </a:r>
            <a:r>
              <a:rPr lang="en-US" dirty="0"/>
              <a:t> </a:t>
            </a:r>
            <a:r>
              <a:rPr lang="en-US" dirty="0" smtClean="0"/>
              <a:t>&amp; the travel industry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9429" y="5516876"/>
            <a:ext cx="4764088" cy="7188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Brett Muney, </a:t>
            </a:r>
            <a:r>
              <a:rPr lang="en-US" b="1" dirty="0" smtClean="0"/>
              <a:t>Zipcar</a:t>
            </a:r>
          </a:p>
          <a:p>
            <a:pPr lvl="0"/>
            <a:r>
              <a:rPr lang="en-US" dirty="0" smtClean="0"/>
              <a:t>Carlos Pujol, </a:t>
            </a:r>
            <a:r>
              <a:rPr lang="en-US" b="1" dirty="0"/>
              <a:t>P3 Global Management Inc.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7894316" y="6235695"/>
            <a:ext cx="39623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D62118-A0D3-469D-A66E-06CFF7E9E629}" type="slidenum">
              <a:t>1</a:t>
            </a:fld>
            <a:endParaRPr lang="en-US" sz="1100" b="0" i="0" u="none" strike="noStrike" kern="1200" cap="none" spc="0" baseline="0" dirty="0">
              <a:solidFill>
                <a:srgbClr val="919295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1" y="1050054"/>
            <a:ext cx="4018612" cy="54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 bike share and benefits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7137"/>
              </p:ext>
            </p:extLst>
          </p:nvPr>
        </p:nvGraphicFramePr>
        <p:xfrm>
          <a:off x="5407271" y="1347294"/>
          <a:ext cx="3261931" cy="5048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931"/>
              </a:tblGrid>
              <a:tr h="1682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E0A7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mile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transportation method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traffic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healthy lifestyle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2750"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pollution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air quality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2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17468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capital investment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revenue streams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783017" y="1534933"/>
            <a:ext cx="597877" cy="641839"/>
            <a:chOff x="6849208" y="1406769"/>
            <a:chExt cx="597877" cy="641839"/>
          </a:xfrm>
          <a:solidFill>
            <a:srgbClr val="E0A71A"/>
          </a:solidFill>
        </p:grpSpPr>
        <p:sp>
          <p:nvSpPr>
            <p:cNvPr id="6" name="Oval 5"/>
            <p:cNvSpPr/>
            <p:nvPr/>
          </p:nvSpPr>
          <p:spPr>
            <a:xfrm>
              <a:off x="6849208" y="1406769"/>
              <a:ext cx="597877" cy="64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http://p3gm.com/assets/images/areas/value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606" y="1507147"/>
              <a:ext cx="441080" cy="44108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4783017" y="3263047"/>
            <a:ext cx="597877" cy="641839"/>
            <a:chOff x="8238392" y="2144957"/>
            <a:chExt cx="597877" cy="641839"/>
          </a:xfrm>
          <a:solidFill>
            <a:srgbClr val="00B050"/>
          </a:solidFill>
        </p:grpSpPr>
        <p:sp>
          <p:nvSpPr>
            <p:cNvPr id="17" name="Oval 16"/>
            <p:cNvSpPr/>
            <p:nvPr/>
          </p:nvSpPr>
          <p:spPr>
            <a:xfrm>
              <a:off x="8238392" y="2144957"/>
              <a:ext cx="597877" cy="64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6" descr="http://p3gm.com/assets/images/areas/value-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964" y="2256510"/>
              <a:ext cx="418731" cy="41873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grpSp>
        <p:nvGrpSpPr>
          <p:cNvPr id="19" name="Group 18"/>
          <p:cNvGrpSpPr/>
          <p:nvPr/>
        </p:nvGrpSpPr>
        <p:grpSpPr>
          <a:xfrm>
            <a:off x="4783017" y="4926572"/>
            <a:ext cx="597877" cy="641839"/>
            <a:chOff x="7612487" y="3370019"/>
            <a:chExt cx="597877" cy="641839"/>
          </a:xfrm>
          <a:solidFill>
            <a:srgbClr val="17468C"/>
          </a:solidFill>
        </p:grpSpPr>
        <p:sp>
          <p:nvSpPr>
            <p:cNvPr id="20" name="Oval 19"/>
            <p:cNvSpPr/>
            <p:nvPr/>
          </p:nvSpPr>
          <p:spPr>
            <a:xfrm>
              <a:off x="7612487" y="3370019"/>
              <a:ext cx="597877" cy="641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8" descr="http://p3gm.com/assets/images/areas/value-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850" y="3484362"/>
              <a:ext cx="413150" cy="41315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73258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Cars </a:t>
            </a:r>
            <a:r>
              <a:rPr lang="en-US" dirty="0"/>
              <a:t>gives way to tech</a:t>
            </a:r>
          </a:p>
        </p:txBody>
      </p:sp>
      <p:grpSp>
        <p:nvGrpSpPr>
          <p:cNvPr id="4" name="Content Placeholder 5"/>
          <p:cNvGrpSpPr/>
          <p:nvPr/>
        </p:nvGrpSpPr>
        <p:grpSpPr>
          <a:xfrm>
            <a:off x="218367" y="1155829"/>
            <a:ext cx="8707273" cy="4790623"/>
            <a:chOff x="218367" y="1155829"/>
            <a:chExt cx="8707273" cy="4790623"/>
          </a:xfrm>
        </p:grpSpPr>
        <p:graphicFrame>
          <p:nvGraphicFramePr>
            <p:cNvPr id="5" name="Chart 4"/>
            <p:cNvGraphicFramePr/>
            <p:nvPr/>
          </p:nvGraphicFramePr>
          <p:xfrm>
            <a:off x="218367" y="1155829"/>
            <a:ext cx="8707273" cy="47906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Oval 1"/>
            <p:cNvSpPr/>
            <p:nvPr/>
          </p:nvSpPr>
          <p:spPr>
            <a:xfrm>
              <a:off x="5072057" y="3422562"/>
              <a:ext cx="2486966" cy="216382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5402" cap="flat">
              <a:solidFill>
                <a:srgbClr val="3C4048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" name="Rectangle 7"/>
          <p:cNvSpPr/>
          <p:nvPr/>
        </p:nvSpPr>
        <p:spPr>
          <a:xfrm>
            <a:off x="1160062" y="6082479"/>
            <a:ext cx="6509979" cy="584777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1" u="none" strike="noStrike" kern="1200" cap="none" spc="0" baseline="0" dirty="0">
                <a:solidFill>
                  <a:srgbClr val="3C4048"/>
                </a:solidFill>
                <a:uFillTx/>
                <a:latin typeface="Arial"/>
              </a:rPr>
              <a:t>Net agree – In your daily routine, losing which piece of technology would have the greatest negative impact on you?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5441" y="6176269"/>
            <a:ext cx="477673" cy="523219"/>
            <a:chOff x="525441" y="6176269"/>
            <a:chExt cx="477673" cy="523219"/>
          </a:xfrm>
        </p:grpSpPr>
        <p:sp>
          <p:nvSpPr>
            <p:cNvPr id="9" name="Oval 9"/>
            <p:cNvSpPr/>
            <p:nvPr/>
          </p:nvSpPr>
          <p:spPr>
            <a:xfrm>
              <a:off x="525441" y="6195782"/>
              <a:ext cx="477673" cy="4668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5DA535"/>
            </a:solidFill>
            <a:ln w="25402" cap="flat">
              <a:solidFill>
                <a:srgbClr val="FFC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52736" y="6176269"/>
              <a:ext cx="177421" cy="523219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 dirty="0">
                  <a:solidFill>
                    <a:srgbClr val="FFFFFF"/>
                  </a:solidFill>
                  <a:uFillTx/>
                  <a:latin typeface="Arial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5c2a50a-d6ae-4abb-af1c-9ed2ea38005a" descr="6C7D9913-221E-42EA-A579-DB4EE8FDC27E@globalsui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1953"/>
          <a:stretch/>
        </p:blipFill>
        <p:spPr bwMode="auto">
          <a:xfrm>
            <a:off x="457200" y="4368800"/>
            <a:ext cx="8229600" cy="19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Convergence is here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3"/>
          <p:cNvSpPr txBox="1"/>
          <p:nvPr/>
        </p:nvSpPr>
        <p:spPr>
          <a:xfrm>
            <a:off x="8188036" y="439789"/>
            <a:ext cx="498763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E82442-0C71-46E6-8789-A52931961DEA}" type="slidenum">
              <a:t>12</a:t>
            </a:fld>
            <a:endParaRPr lang="en-US" sz="1100" b="0" i="0" u="none" strike="noStrike" kern="1200" cap="none" spc="0" baseline="0" dirty="0">
              <a:solidFill>
                <a:srgbClr val="919295"/>
              </a:solidFill>
              <a:uFillTx/>
              <a:latin typeface="Arial"/>
            </a:endParaRPr>
          </a:p>
        </p:txBody>
      </p:sp>
      <p:pic>
        <p:nvPicPr>
          <p:cNvPr id="14" name="Picture 6" descr="https://www.ergon.com.au/__data/assets/image/0015/25071/Clean-Energy-Car-Icon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2" y="5993510"/>
            <a:ext cx="753927" cy="35450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ergon.com.au/__data/assets/image/0015/25071/Clean-Energy-Car-Icon-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94" y="5993510"/>
            <a:ext cx="753927" cy="35450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36635" y="5530362"/>
            <a:ext cx="817679" cy="677984"/>
            <a:chOff x="2936635" y="5530362"/>
            <a:chExt cx="817679" cy="677984"/>
          </a:xfrm>
        </p:grpSpPr>
        <p:sp>
          <p:nvSpPr>
            <p:cNvPr id="4" name="Rounded Rectangle 3"/>
            <p:cNvSpPr/>
            <p:nvPr/>
          </p:nvSpPr>
          <p:spPr>
            <a:xfrm>
              <a:off x="2936635" y="5530362"/>
              <a:ext cx="817679" cy="67798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rgbClr val="59A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4" descr="https://s3.amazonaws.com/s3.rentmoola.com/moolaperks/carousel/zipcar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5" t="23733" r="23851" b="23616"/>
            <a:stretch/>
          </p:blipFill>
          <p:spPr bwMode="auto">
            <a:xfrm>
              <a:off x="3065465" y="5588403"/>
              <a:ext cx="560017" cy="56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4" name="Picture 30" descr="http://www.iconsdb.com/icons/preview/royal-blue/airplane-57-x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4" y="960933"/>
            <a:ext cx="979936" cy="9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59390"/>
              </p:ext>
            </p:extLst>
          </p:nvPr>
        </p:nvGraphicFramePr>
        <p:xfrm>
          <a:off x="947168" y="2259908"/>
          <a:ext cx="7343395" cy="1747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54900"/>
                <a:gridCol w="45884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Distance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Most Effective Transportation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Method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(low cost, less pollution)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More than 100 miles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Airplanes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 – 100 miles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Car share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Less than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3 miles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Bike share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935174" y="5530362"/>
            <a:ext cx="817679" cy="677984"/>
            <a:chOff x="3935174" y="5530362"/>
            <a:chExt cx="817679" cy="677984"/>
          </a:xfrm>
        </p:grpSpPr>
        <p:sp>
          <p:nvSpPr>
            <p:cNvPr id="28" name="Rounded Rectangle 27"/>
            <p:cNvSpPr/>
            <p:nvPr/>
          </p:nvSpPr>
          <p:spPr>
            <a:xfrm>
              <a:off x="3935174" y="5530362"/>
              <a:ext cx="817679" cy="67798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rgbClr val="174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 descr="http://i0.wp.com/www.inventropolis.com/yale/wp-content/uploads/2015/09/Hudson-Bike-Share-Logo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062" y="5588402"/>
              <a:ext cx="561902" cy="56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://www.seedbyseed.ca/images/bike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53" y="6062753"/>
            <a:ext cx="547970" cy="3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seedbyseed.ca/images/bike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58" y="6062753"/>
            <a:ext cx="547969" cy="3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Business travelers a lot like urbanites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8290563" y="431797"/>
            <a:ext cx="39623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919295"/>
              </a:solidFill>
              <a:uFillTx/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272220" cy="48006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 New Type of Business Travel Package</a:t>
            </a:r>
            <a:endParaRPr lang="en-US" dirty="0"/>
          </a:p>
        </p:txBody>
      </p:sp>
      <p:sp>
        <p:nvSpPr>
          <p:cNvPr id="3" name="Slide Number Placeholder 3"/>
          <p:cNvSpPr txBox="1"/>
          <p:nvPr/>
        </p:nvSpPr>
        <p:spPr>
          <a:xfrm>
            <a:off x="8290562" y="439789"/>
            <a:ext cx="473191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E82442-0C71-46E6-8789-A52931961DEA}" type="slidenum">
              <a:t>14</a:t>
            </a:fld>
            <a:endParaRPr lang="en-US" sz="1100" b="0" i="0" u="none" strike="noStrike" kern="1200" cap="none" spc="0" baseline="0" dirty="0">
              <a:solidFill>
                <a:srgbClr val="919295"/>
              </a:solidFill>
              <a:uFillTx/>
              <a:latin typeface="Arial"/>
            </a:endParaRPr>
          </a:p>
        </p:txBody>
      </p:sp>
      <p:pic>
        <p:nvPicPr>
          <p:cNvPr id="4" name="Picture 2" descr="ridesco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8" y="1105097"/>
            <a:ext cx="2651275" cy="54882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Picture 7" descr="uber sc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312" y="3735433"/>
            <a:ext cx="2857929" cy="285792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Picture 8" descr="transit app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838" y="1179813"/>
            <a:ext cx="3048408" cy="541354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Picture 2" descr="http://hmag.com/wp-content/uploads/2015/10/Hoboken-Bikeshare-e1444394566478-620x3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8389" r="27909" b="-477"/>
          <a:stretch/>
        </p:blipFill>
        <p:spPr bwMode="auto">
          <a:xfrm>
            <a:off x="2969312" y="1179813"/>
            <a:ext cx="2857929" cy="23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96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" b="31339"/>
          <a:stretch>
            <a:fillRect/>
          </a:stretch>
        </p:blipFill>
        <p:spPr>
          <a:xfrm>
            <a:off x="1676400" y="1066800"/>
            <a:ext cx="5791200" cy="4659313"/>
          </a:xfrm>
        </p:spPr>
      </p:pic>
      <p:sp>
        <p:nvSpPr>
          <p:cNvPr id="3" name="Rectangle 2"/>
          <p:cNvSpPr/>
          <p:nvPr/>
        </p:nvSpPr>
        <p:spPr>
          <a:xfrm>
            <a:off x="5441796" y="53845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smtClean="0">
                <a:latin typeface="Calibri" charset="0"/>
              </a:rPr>
              <a:t>bmuney@zipcar.com</a:t>
            </a:r>
            <a:endParaRPr lang="en-US" altLang="en-US" b="1" dirty="0">
              <a:latin typeface="Calibri" charset="0"/>
            </a:endParaRPr>
          </a:p>
          <a:p>
            <a:endParaRPr lang="en-US" altLang="en-US" b="1" dirty="0">
              <a:solidFill>
                <a:srgbClr val="7F7F7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randBook_FINAL_Pag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78" y="934919"/>
            <a:ext cx="8077196" cy="559190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effectLst>
                  <a:outerShdw dist="38096" dir="2700000">
                    <a:srgbClr val="C0C0C0"/>
                  </a:outerShdw>
                </a:effectLst>
                <a:latin typeface="Calibri"/>
              </a:rPr>
              <a:t>Our heritage – SOLVING FOR THIS </a:t>
            </a:r>
            <a:r>
              <a:rPr lang="is-IS">
                <a:effectLst>
                  <a:outerShdw dist="38096" dir="2700000">
                    <a:srgbClr val="C0C0C0"/>
                  </a:outerShdw>
                </a:effectLst>
                <a:latin typeface="Calibri"/>
              </a:rPr>
              <a:t>….</a:t>
            </a:r>
            <a:endParaRPr lang="en-US" dirty="0">
              <a:effectLst>
                <a:outerShdw dist="38096" dir="2700000">
                  <a:srgbClr val="C0C0C0"/>
                </a:outerShdw>
              </a:effectLst>
              <a:latin typeface="Calibri"/>
            </a:endParaRPr>
          </a:p>
        </p:txBody>
      </p:sp>
      <p:pic>
        <p:nvPicPr>
          <p:cNvPr id="3" name="Picture 5" descr="http://www.myessentia.com/blog/wp-content/uploads/2011/09/climate-change_1509200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1600" y="1758948"/>
            <a:ext cx="6318247" cy="39560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GAVE WAY TO SOLVING FOR THIS </a:t>
            </a:r>
            <a:r>
              <a:rPr lang="is-IS"/>
              <a:t>…</a:t>
            </a:r>
            <a:endParaRPr lang="en-US" dirty="0"/>
          </a:p>
        </p:txBody>
      </p:sp>
      <p:pic>
        <p:nvPicPr>
          <p:cNvPr id="4" name="Picture 1" descr="conges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5" y="1012762"/>
            <a:ext cx="8105333" cy="531291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randBook_FINAL_Page_2.jpg"/>
          <p:cNvPicPr>
            <a:picLocks noChangeAspect="1"/>
          </p:cNvPicPr>
          <p:nvPr/>
        </p:nvPicPr>
        <p:blipFill>
          <a:blip r:embed="rId3"/>
          <a:srcRect l="3052" t="4668" r="3473" b="4333"/>
          <a:stretch>
            <a:fillRect/>
          </a:stretch>
        </p:blipFill>
        <p:spPr>
          <a:xfrm>
            <a:off x="469901" y="914400"/>
            <a:ext cx="8140702" cy="54864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extBox 1"/>
          <p:cNvSpPr txBox="1"/>
          <p:nvPr/>
        </p:nvSpPr>
        <p:spPr>
          <a:xfrm>
            <a:off x="355601" y="285750"/>
            <a:ext cx="6802441" cy="40011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smtClean="0">
                <a:solidFill>
                  <a:srgbClr val="3C4048"/>
                </a:solidFill>
                <a:latin typeface="Arial"/>
              </a:rPr>
              <a:t>ZIPCAR’S</a:t>
            </a:r>
            <a:r>
              <a:rPr lang="en-US" sz="2000" b="1" i="0" u="none" strike="noStrike" kern="1200" cap="none" spc="0" baseline="0" dirty="0" smtClean="0">
                <a:solidFill>
                  <a:srgbClr val="3C4048"/>
                </a:solidFill>
                <a:uFillTx/>
                <a:latin typeface="Arial"/>
              </a:rPr>
              <a:t> </a:t>
            </a:r>
            <a:r>
              <a:rPr lang="en-US" sz="2000" b="1" i="0" u="none" strike="noStrike" kern="1200" cap="none" spc="0" baseline="0" dirty="0">
                <a:solidFill>
                  <a:srgbClr val="3C4048"/>
                </a:solidFill>
                <a:uFillTx/>
                <a:latin typeface="Arial"/>
              </a:rPr>
              <a:t>SOLUTION</a:t>
            </a:r>
          </a:p>
        </p:txBody>
      </p:sp>
      <p:sp>
        <p:nvSpPr>
          <p:cNvPr id="4" name="Rectangle 8"/>
          <p:cNvSpPr/>
          <p:nvPr/>
        </p:nvSpPr>
        <p:spPr>
          <a:xfrm>
            <a:off x="120656" y="1128135"/>
            <a:ext cx="4419596" cy="1631216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ＭＳ Ｐゴシック"/>
              </a:rPr>
              <a:t>950,000+ members</a:t>
            </a:r>
          </a:p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ＭＳ Ｐゴシック"/>
              </a:rPr>
              <a:t>10,000+ cars</a:t>
            </a:r>
          </a:p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ＭＳ Ｐゴシック"/>
              </a:rPr>
              <a:t>470 cities &amp; towns</a:t>
            </a:r>
          </a:p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ＭＳ Ｐゴシック"/>
              </a:rPr>
              <a:t>500+ universities</a:t>
            </a:r>
          </a:p>
          <a:p>
            <a:pPr marL="457200" marR="0" lvl="1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Arial"/>
                <a:ea typeface="ＭＳ Ｐゴシック"/>
              </a:rPr>
              <a:t>50+  airports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Zipcar For business Travel</a:t>
            </a:r>
            <a:endParaRPr lang="en-US" dirty="0"/>
          </a:p>
        </p:txBody>
      </p:sp>
      <p:pic>
        <p:nvPicPr>
          <p:cNvPr id="4" name="Picture 3" descr="zipcar_airport_01_pri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96"/>
            <a:ext cx="9144000" cy="6088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6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299A643-F5BE-46D7-ADA4-0A6FEF1970C7" descr="B299A643-F5BE-46D7-ADA4-0A6FEF1970C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" b="5108"/>
          <a:stretch/>
        </p:blipFill>
        <p:spPr bwMode="auto">
          <a:xfrm>
            <a:off x="470263" y="914400"/>
            <a:ext cx="813544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share introduction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08429" y="3859767"/>
            <a:ext cx="2697280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Distance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5365" y="5116450"/>
            <a:ext cx="3880344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Transportation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9959" y="4483577"/>
            <a:ext cx="3185751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A to Point B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9229" y="5736382"/>
            <a:ext cx="4636482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Private Partnership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i0.wp.com/www.inventropolis.com/yale/wp-content/uploads/2015/09/Hudson-Bike-Share-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6" y="5229306"/>
            <a:ext cx="1030296" cy="10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netsave.com/wp-content/uploads/2012/02/bike-sharing-ma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18917"/>
          <a:stretch/>
        </p:blipFill>
        <p:spPr bwMode="auto">
          <a:xfrm>
            <a:off x="469901" y="914400"/>
            <a:ext cx="8140705" cy="54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share by the numbers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9198" y="3347071"/>
            <a:ext cx="2981408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806,000 bicycles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6612" y="3955835"/>
            <a:ext cx="2793994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37,500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7827" y="4573831"/>
            <a:ext cx="1818048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88615" y="5183924"/>
            <a:ext cx="2317260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8614" y="5803533"/>
            <a:ext cx="2317261" cy="523220"/>
          </a:xfrm>
          <a:prstGeom prst="rect">
            <a:avLst/>
          </a:prstGeom>
          <a:solidFill>
            <a:srgbClr val="17468C">
              <a:alpha val="70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continents</a:t>
            </a:r>
          </a:p>
        </p:txBody>
      </p:sp>
      <p:pic>
        <p:nvPicPr>
          <p:cNvPr id="17" name="Picture 16" descr="http://i0.wp.com/www.inventropolis.com/yale/wp-content/uploads/2015/09/Hudson-Bike-Share-Logo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8" y="5298313"/>
            <a:ext cx="1030296" cy="10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edia.cmgdigital.com/shared/img/photos/2015/06/06/6f/61/060715-WPB-BIKES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 bwMode="auto">
          <a:xfrm>
            <a:off x="470263" y="914400"/>
            <a:ext cx="813544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EDFA0338-1DB7-4208-B7A2-2D6E92806277" descr="EDFA0338-1DB7-4208-B7A2-2D6E9280627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8" b="24283"/>
          <a:stretch/>
        </p:blipFill>
        <p:spPr bwMode="auto">
          <a:xfrm>
            <a:off x="470263" y="914400"/>
            <a:ext cx="813544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share systems by countries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59967"/>
              </p:ext>
            </p:extLst>
          </p:nvPr>
        </p:nvGraphicFramePr>
        <p:xfrm>
          <a:off x="6295291" y="914400"/>
          <a:ext cx="231041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7430"/>
                <a:gridCol w="492989"/>
              </a:tblGrid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SPAIN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SWITZERLAND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UNITED STATES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A848"/>
                    </a:solidFill>
                  </a:tcPr>
                </a:tc>
              </a:tr>
              <a:tr h="22664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JAPAN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A8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3A84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5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2014k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PPT-Template2014kp</Template>
  <TotalTime>13757</TotalTime>
  <Words>721</Words>
  <Application>Microsoft Office PowerPoint</Application>
  <PresentationFormat>On-screen Show (4:3)</PresentationFormat>
  <Paragraphs>128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 Template2014kp</vt:lpstr>
      <vt:lpstr>Revolution in urban mobility &amp; the travel industry</vt:lpstr>
      <vt:lpstr>PowerPoint Presentation</vt:lpstr>
      <vt:lpstr>Our heritage – SOLVING FOR THIS ….</vt:lpstr>
      <vt:lpstr>GAVE WAY TO SOLVING FOR THIS …</vt:lpstr>
      <vt:lpstr>PowerPoint Presentation</vt:lpstr>
      <vt:lpstr>Zipcar For business Travel</vt:lpstr>
      <vt:lpstr>Bike share introduction</vt:lpstr>
      <vt:lpstr>Bike share by the numbers</vt:lpstr>
      <vt:lpstr>Bike share systems by countries</vt:lpstr>
      <vt:lpstr>Hudson bike share and benefits</vt:lpstr>
      <vt:lpstr>Cars gives way to tech</vt:lpstr>
      <vt:lpstr>Convergence is here</vt:lpstr>
      <vt:lpstr>Business travelers a lot like urbanites</vt:lpstr>
      <vt:lpstr>A New Type of Business Travel Package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Wester</dc:creator>
  <cp:lastModifiedBy>Brett Muney</cp:lastModifiedBy>
  <cp:revision>354</cp:revision>
  <cp:lastPrinted>2015-11-09T15:50:15Z</cp:lastPrinted>
  <dcterms:created xsi:type="dcterms:W3CDTF">2014-09-16T15:07:44Z</dcterms:created>
  <dcterms:modified xsi:type="dcterms:W3CDTF">2015-11-13T15:18:07Z</dcterms:modified>
</cp:coreProperties>
</file>