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9144000" cy="514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20" y="-3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rgbClr val="0075A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rgbClr val="0075A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789431"/>
            <a:ext cx="8595360" cy="0"/>
          </a:xfrm>
          <a:custGeom>
            <a:avLst/>
            <a:gdLst/>
            <a:ahLst/>
            <a:cxnLst/>
            <a:rect l="l" t="t" r="r" b="b"/>
            <a:pathLst>
              <a:path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ln w="9144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15200" y="304800"/>
            <a:ext cx="1391411" cy="3992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36091" y="547114"/>
            <a:ext cx="7363968" cy="4596383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rgbClr val="0075A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789431"/>
            <a:ext cx="8595360" cy="0"/>
          </a:xfrm>
          <a:custGeom>
            <a:avLst/>
            <a:gdLst/>
            <a:ahLst/>
            <a:cxnLst/>
            <a:rect l="l" t="t" r="r" b="b"/>
            <a:pathLst>
              <a:path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ln w="9144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15200" y="304800"/>
            <a:ext cx="1391411" cy="3992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255651"/>
            <a:ext cx="8681719" cy="521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sng">
                <a:solidFill>
                  <a:srgbClr val="0075A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9644" y="1136141"/>
            <a:ext cx="6804710" cy="1340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25509" y="4842373"/>
            <a:ext cx="121284" cy="15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2.png"/><Relationship Id="rId6" Type="http://schemas.openxmlformats.org/officeDocument/2006/relationships/image" Target="../media/image9.png"/><Relationship Id="rId7" Type="http://schemas.openxmlformats.org/officeDocument/2006/relationships/image" Target="../media/image43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6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66.png"/><Relationship Id="rId10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7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7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jpg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04003"/>
            <a:ext cx="9144000" cy="53949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23815"/>
            <a:ext cx="9144000" cy="520065"/>
          </a:xfrm>
          <a:custGeom>
            <a:avLst/>
            <a:gdLst/>
            <a:ahLst/>
            <a:cxnLst/>
            <a:rect l="l" t="t" r="r" b="b"/>
            <a:pathLst>
              <a:path w="9144000" h="520064">
                <a:moveTo>
                  <a:pt x="9144000" y="519682"/>
                </a:moveTo>
                <a:lnTo>
                  <a:pt x="9144000" y="0"/>
                </a:lnTo>
                <a:lnTo>
                  <a:pt x="0" y="0"/>
                </a:lnTo>
                <a:lnTo>
                  <a:pt x="0" y="519682"/>
                </a:lnTo>
                <a:lnTo>
                  <a:pt x="9144000" y="519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342900"/>
            <a:ext cx="1990344" cy="5715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95700" y="515112"/>
            <a:ext cx="5430011" cy="32004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43" y="2560320"/>
            <a:ext cx="5096510" cy="1211580"/>
          </a:xfrm>
          <a:custGeom>
            <a:avLst/>
            <a:gdLst/>
            <a:ahLst/>
            <a:cxnLst/>
            <a:rect l="l" t="t" r="r" b="b"/>
            <a:pathLst>
              <a:path w="5096510" h="1211579">
                <a:moveTo>
                  <a:pt x="0" y="1211580"/>
                </a:moveTo>
                <a:lnTo>
                  <a:pt x="5096256" y="1211580"/>
                </a:lnTo>
                <a:lnTo>
                  <a:pt x="5096256" y="0"/>
                </a:lnTo>
                <a:lnTo>
                  <a:pt x="0" y="0"/>
                </a:lnTo>
                <a:lnTo>
                  <a:pt x="0" y="1211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9740" y="1874647"/>
            <a:ext cx="3744595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06550" algn="l"/>
              </a:tabLst>
            </a:pPr>
            <a:r>
              <a:rPr u="none" spc="-110" dirty="0"/>
              <a:t>IATA  </a:t>
            </a:r>
            <a:r>
              <a:rPr u="none" spc="254" dirty="0"/>
              <a:t> </a:t>
            </a:r>
            <a:r>
              <a:rPr u="none" spc="-10" dirty="0"/>
              <a:t>NDC:	</a:t>
            </a:r>
            <a:r>
              <a:rPr u="none" spc="-5" dirty="0"/>
              <a:t>The</a:t>
            </a:r>
            <a:r>
              <a:rPr u="none" spc="-80" dirty="0"/>
              <a:t> </a:t>
            </a:r>
            <a:r>
              <a:rPr u="none" spc="-5" dirty="0"/>
              <a:t>Good,</a:t>
            </a:r>
          </a:p>
          <a:p>
            <a:pPr marL="12700">
              <a:lnSpc>
                <a:spcPct val="100000"/>
              </a:lnSpc>
            </a:pPr>
            <a:r>
              <a:rPr u="none" spc="-5" dirty="0"/>
              <a:t>the Bad, &amp; the</a:t>
            </a:r>
            <a:r>
              <a:rPr u="none" spc="20" dirty="0"/>
              <a:t> </a:t>
            </a:r>
            <a:r>
              <a:rPr u="none" spc="-20" dirty="0"/>
              <a:t>Interesting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9740" y="3078733"/>
            <a:ext cx="3429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78BD1F"/>
                </a:solidFill>
                <a:latin typeface="Calibri"/>
                <a:cs typeface="Calibri"/>
              </a:rPr>
              <a:t>Presentation </a:t>
            </a:r>
            <a:r>
              <a:rPr sz="2000" spc="-15" dirty="0">
                <a:solidFill>
                  <a:srgbClr val="78BD1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78BD1F"/>
                </a:solidFill>
                <a:latin typeface="Calibri"/>
                <a:cs typeface="Calibri"/>
              </a:rPr>
              <a:t>the </a:t>
            </a:r>
            <a:r>
              <a:rPr sz="2000" dirty="0" smtClean="0">
                <a:solidFill>
                  <a:srgbClr val="78BD1F"/>
                </a:solidFill>
                <a:latin typeface="Calibri"/>
                <a:cs typeface="Calibri"/>
              </a:rPr>
              <a:t>N</a:t>
            </a:r>
            <a:r>
              <a:rPr lang="en-US" sz="2000" dirty="0" smtClean="0">
                <a:solidFill>
                  <a:srgbClr val="78BD1F"/>
                </a:solidFill>
                <a:latin typeface="Calibri"/>
                <a:cs typeface="Calibri"/>
              </a:rPr>
              <a:t>ew Jersey </a:t>
            </a:r>
            <a:r>
              <a:rPr sz="2000" dirty="0" smtClean="0">
                <a:solidFill>
                  <a:srgbClr val="78BD1F"/>
                </a:solidFill>
                <a:latin typeface="Calibri"/>
                <a:cs typeface="Calibri"/>
              </a:rPr>
              <a:t>Business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-40" dirty="0" smtClean="0">
                <a:solidFill>
                  <a:srgbClr val="78BD1F"/>
                </a:solidFill>
                <a:latin typeface="Calibri"/>
                <a:cs typeface="Calibri"/>
              </a:rPr>
              <a:t>Travel</a:t>
            </a:r>
            <a:r>
              <a:rPr sz="2000" spc="-55" dirty="0" smtClean="0">
                <a:solidFill>
                  <a:srgbClr val="78BD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78BD1F"/>
                </a:solidFill>
                <a:latin typeface="Calibri"/>
                <a:cs typeface="Calibri"/>
              </a:rPr>
              <a:t>Association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3372" y="4375505"/>
            <a:ext cx="2471420" cy="51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75AF"/>
                </a:solidFill>
                <a:latin typeface="Calibri"/>
                <a:cs typeface="Calibri"/>
              </a:rPr>
              <a:t>Chris</a:t>
            </a:r>
            <a:r>
              <a:rPr sz="1600" spc="-65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5AF"/>
                </a:solidFill>
                <a:latin typeface="Calibri"/>
                <a:cs typeface="Calibri"/>
              </a:rPr>
              <a:t>Engle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5" dirty="0">
                <a:solidFill>
                  <a:srgbClr val="0075AF"/>
                </a:solidFill>
                <a:latin typeface="Calibri"/>
                <a:cs typeface="Calibri"/>
              </a:rPr>
              <a:t>Vice President, Americas </a:t>
            </a:r>
            <a:r>
              <a:rPr sz="1200" dirty="0">
                <a:solidFill>
                  <a:srgbClr val="0075AF"/>
                </a:solidFill>
                <a:latin typeface="Calibri"/>
                <a:cs typeface="Calibri"/>
              </a:rPr>
              <a:t>Air </a:t>
            </a:r>
            <a:r>
              <a:rPr sz="1200" spc="-5" dirty="0">
                <a:solidFill>
                  <a:srgbClr val="0075AF"/>
                </a:solidFill>
                <a:latin typeface="Calibri"/>
                <a:cs typeface="Calibri"/>
              </a:rPr>
              <a:t>Commerce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304800"/>
            <a:ext cx="1391411" cy="3992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988" y="1092708"/>
            <a:ext cx="713232" cy="3244596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866" rIns="0" bIns="0" rtlCol="0">
            <a:spAutoFit/>
          </a:bodyPr>
          <a:lstStyle/>
          <a:p>
            <a:pPr marL="111760">
              <a:lnSpc>
                <a:spcPct val="100000"/>
              </a:lnSpc>
              <a:tabLst>
                <a:tab pos="8668385" algn="l"/>
              </a:tabLst>
            </a:pPr>
            <a:r>
              <a:rPr spc="-10" dirty="0"/>
              <a:t>Agenda	</a:t>
            </a:r>
          </a:p>
        </p:txBody>
      </p:sp>
      <p:sp>
        <p:nvSpPr>
          <p:cNvPr id="6" name="object 6"/>
          <p:cNvSpPr/>
          <p:nvPr/>
        </p:nvSpPr>
        <p:spPr>
          <a:xfrm>
            <a:off x="583691" y="1193291"/>
            <a:ext cx="8316468" cy="818387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079" y="1196339"/>
            <a:ext cx="749808" cy="74828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967" y="1970532"/>
            <a:ext cx="8007096" cy="818388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783" y="1973579"/>
            <a:ext cx="748284" cy="749807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6967" y="2749295"/>
            <a:ext cx="8007096" cy="818387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783" y="2752344"/>
            <a:ext cx="748284" cy="748284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9787" y="3526535"/>
            <a:ext cx="8304275" cy="818388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3373" y="1301496"/>
            <a:ext cx="6296025" cy="2776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is NDC &amp;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Why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Does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Matter?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309880">
              <a:lnSpc>
                <a:spcPct val="100000"/>
              </a:lnSpc>
            </a:pPr>
            <a:r>
              <a:rPr sz="2700" spc="-35" dirty="0">
                <a:solidFill>
                  <a:srgbClr val="FFFFFF"/>
                </a:solidFill>
                <a:latin typeface="Calibri"/>
                <a:cs typeface="Calibri"/>
              </a:rPr>
              <a:t>Travelport’s take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7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2700">
              <a:latin typeface="Calibri"/>
              <a:cs typeface="Calibri"/>
            </a:endParaRPr>
          </a:p>
          <a:p>
            <a:pPr marL="12700" marR="5080" indent="297180">
              <a:lnSpc>
                <a:spcPts val="6130"/>
              </a:lnSpc>
              <a:spcBef>
                <a:spcPts val="685"/>
              </a:spcBef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example brought to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life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with Air Canada 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9079" y="3529584"/>
            <a:ext cx="749808" cy="749808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304800"/>
            <a:ext cx="1391411" cy="3992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866" rIns="0" bIns="0" rtlCol="0">
            <a:spAutoFit/>
          </a:bodyPr>
          <a:lstStyle/>
          <a:p>
            <a:pPr marL="111760">
              <a:lnSpc>
                <a:spcPct val="100000"/>
              </a:lnSpc>
              <a:tabLst>
                <a:tab pos="8668385" algn="l"/>
              </a:tabLst>
            </a:pPr>
            <a:r>
              <a:rPr spc="-35" dirty="0"/>
              <a:t>Travelport </a:t>
            </a:r>
            <a:r>
              <a:rPr spc="-25" dirty="0"/>
              <a:t>strategy</a:t>
            </a:r>
            <a:r>
              <a:rPr spc="-10" dirty="0"/>
              <a:t> overview	</a:t>
            </a:r>
          </a:p>
        </p:txBody>
      </p:sp>
      <p:sp>
        <p:nvSpPr>
          <p:cNvPr id="5" name="object 5"/>
          <p:cNvSpPr/>
          <p:nvPr/>
        </p:nvSpPr>
        <p:spPr>
          <a:xfrm>
            <a:off x="35051" y="1132332"/>
            <a:ext cx="9108947" cy="297484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304800"/>
            <a:ext cx="1391411" cy="3992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9808" y="804672"/>
            <a:ext cx="6669024" cy="3875531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2532" y="2101850"/>
            <a:ext cx="2197100" cy="97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820"/>
              </a:lnSpc>
            </a:pPr>
            <a:r>
              <a:rPr sz="3200" b="1" spc="-5" dirty="0">
                <a:solidFill>
                  <a:srgbClr val="0075AF"/>
                </a:solidFill>
                <a:latin typeface="Calibri"/>
                <a:cs typeface="Calibri"/>
              </a:rPr>
              <a:t>62%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1814"/>
              </a:lnSpc>
            </a:pPr>
            <a:r>
              <a:rPr sz="1600" b="1" spc="-10" dirty="0">
                <a:solidFill>
                  <a:srgbClr val="0075AF"/>
                </a:solidFill>
                <a:latin typeface="Calibri"/>
                <a:cs typeface="Calibri"/>
              </a:rPr>
              <a:t>More </a:t>
            </a:r>
            <a:r>
              <a:rPr sz="1600" b="1" spc="-15" dirty="0">
                <a:solidFill>
                  <a:srgbClr val="0075AF"/>
                </a:solidFill>
                <a:latin typeface="Calibri"/>
                <a:cs typeface="Calibri"/>
              </a:rPr>
              <a:t>traveler</a:t>
            </a:r>
            <a:r>
              <a:rPr sz="1600" b="1" spc="-65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75AF"/>
                </a:solidFill>
                <a:latin typeface="Calibri"/>
                <a:cs typeface="Calibri"/>
              </a:rPr>
              <a:t>satisfaction</a:t>
            </a:r>
            <a:endParaRPr sz="1600">
              <a:latin typeface="Calibri"/>
              <a:cs typeface="Calibri"/>
            </a:endParaRPr>
          </a:p>
          <a:p>
            <a:pPr marL="1905" algn="ctr">
              <a:lnSpc>
                <a:spcPts val="1835"/>
              </a:lnSpc>
            </a:pPr>
            <a:r>
              <a:rPr sz="1600" b="1" spc="-5" dirty="0">
                <a:solidFill>
                  <a:srgbClr val="0075AF"/>
                </a:solidFill>
                <a:latin typeface="Calibri"/>
                <a:cs typeface="Calibri"/>
              </a:rPr>
              <a:t>and</a:t>
            </a:r>
            <a:r>
              <a:rPr sz="1600" b="1" spc="-9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75AF"/>
                </a:solidFill>
                <a:latin typeface="Calibri"/>
                <a:cs typeface="Calibri"/>
              </a:rPr>
              <a:t>loyalty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6116" y="2350770"/>
            <a:ext cx="1718310" cy="97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820"/>
              </a:lnSpc>
            </a:pPr>
            <a:r>
              <a:rPr sz="3200" b="1" spc="-5" dirty="0">
                <a:solidFill>
                  <a:srgbClr val="0075AF"/>
                </a:solidFill>
                <a:latin typeface="Calibri"/>
                <a:cs typeface="Calibri"/>
              </a:rPr>
              <a:t>23%</a:t>
            </a:r>
            <a:endParaRPr sz="3200">
              <a:latin typeface="Calibri"/>
              <a:cs typeface="Calibri"/>
            </a:endParaRPr>
          </a:p>
          <a:p>
            <a:pPr marL="12700" marR="5080" algn="ctr">
              <a:lnSpc>
                <a:spcPts val="1750"/>
              </a:lnSpc>
              <a:spcBef>
                <a:spcPts val="175"/>
              </a:spcBef>
            </a:pPr>
            <a:r>
              <a:rPr sz="1600" b="1" spc="-15" dirty="0">
                <a:solidFill>
                  <a:srgbClr val="0075AF"/>
                </a:solidFill>
                <a:latin typeface="Calibri"/>
                <a:cs typeface="Calibri"/>
              </a:rPr>
              <a:t>Greater </a:t>
            </a:r>
            <a:r>
              <a:rPr sz="1600" b="1" spc="-10" dirty="0">
                <a:solidFill>
                  <a:srgbClr val="0075AF"/>
                </a:solidFill>
                <a:latin typeface="Calibri"/>
                <a:cs typeface="Calibri"/>
              </a:rPr>
              <a:t>competitive  advantage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866" rIns="0" bIns="0" rtlCol="0">
            <a:spAutoFit/>
          </a:bodyPr>
          <a:lstStyle/>
          <a:p>
            <a:pPr marL="111760">
              <a:lnSpc>
                <a:spcPct val="100000"/>
              </a:lnSpc>
              <a:tabLst>
                <a:tab pos="8669020" algn="l"/>
              </a:tabLst>
            </a:pPr>
            <a:r>
              <a:rPr spc="-35" dirty="0"/>
              <a:t>Travelport </a:t>
            </a:r>
            <a:r>
              <a:rPr spc="-25" dirty="0"/>
              <a:t>strategy </a:t>
            </a:r>
            <a:r>
              <a:rPr spc="-5" dirty="0">
                <a:latin typeface="Calibri"/>
                <a:cs typeface="Calibri"/>
              </a:rPr>
              <a:t>– </a:t>
            </a:r>
            <a:r>
              <a:rPr spc="-5" dirty="0"/>
              <a:t>an </a:t>
            </a:r>
            <a:r>
              <a:rPr spc="-10" dirty="0"/>
              <a:t>aside </a:t>
            </a:r>
            <a:r>
              <a:rPr spc="-5" dirty="0"/>
              <a:t>on</a:t>
            </a:r>
            <a:r>
              <a:rPr spc="105" dirty="0"/>
              <a:t> </a:t>
            </a:r>
            <a:r>
              <a:rPr spc="-5" dirty="0"/>
              <a:t>ancillaries	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739" y="4842814"/>
            <a:ext cx="3635375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0075AF"/>
                </a:solidFill>
                <a:latin typeface="Calibri"/>
                <a:cs typeface="Calibri"/>
              </a:rPr>
              <a:t>Source: </a:t>
            </a:r>
            <a:r>
              <a:rPr sz="1050" dirty="0">
                <a:solidFill>
                  <a:srgbClr val="0075AF"/>
                </a:solidFill>
                <a:latin typeface="Calibri"/>
                <a:cs typeface="Calibri"/>
              </a:rPr>
              <a:t>Travelport Business Traveller &amp; Travel Agency Survey</a:t>
            </a:r>
            <a:r>
              <a:rPr sz="1050" spc="-145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75AF"/>
                </a:solidFill>
                <a:latin typeface="Calibri"/>
                <a:cs typeface="Calibri"/>
              </a:rPr>
              <a:t>2014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304800"/>
            <a:ext cx="1391411" cy="3992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215" y="1319783"/>
            <a:ext cx="8737092" cy="573023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59" y="1344167"/>
            <a:ext cx="8642985" cy="478790"/>
          </a:xfrm>
          <a:custGeom>
            <a:avLst/>
            <a:gdLst/>
            <a:ahLst/>
            <a:cxnLst/>
            <a:rect l="l" t="t" r="r" b="b"/>
            <a:pathLst>
              <a:path w="8642985" h="478789">
                <a:moveTo>
                  <a:pt x="0" y="478536"/>
                </a:moveTo>
                <a:lnTo>
                  <a:pt x="8642604" y="478536"/>
                </a:lnTo>
                <a:lnTo>
                  <a:pt x="8642604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59" y="1344167"/>
            <a:ext cx="8642985" cy="478790"/>
          </a:xfrm>
          <a:custGeom>
            <a:avLst/>
            <a:gdLst/>
            <a:ahLst/>
            <a:cxnLst/>
            <a:rect l="l" t="t" r="r" b="b"/>
            <a:pathLst>
              <a:path w="8642985" h="478789">
                <a:moveTo>
                  <a:pt x="0" y="478536"/>
                </a:moveTo>
                <a:lnTo>
                  <a:pt x="8642604" y="478536"/>
                </a:lnTo>
                <a:lnTo>
                  <a:pt x="8642604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  <a:ln w="9144">
            <a:solidFill>
              <a:srgbClr val="78BD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508" y="1039367"/>
            <a:ext cx="6862572" cy="65532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2668" y="1014983"/>
            <a:ext cx="4695444" cy="742188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2751" y="1063752"/>
            <a:ext cx="6768083" cy="560832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2751" y="1063752"/>
            <a:ext cx="6768465" cy="561340"/>
          </a:xfrm>
          <a:custGeom>
            <a:avLst/>
            <a:gdLst/>
            <a:ahLst/>
            <a:cxnLst/>
            <a:rect l="l" t="t" r="r" b="b"/>
            <a:pathLst>
              <a:path w="6768465" h="561340">
                <a:moveTo>
                  <a:pt x="0" y="93472"/>
                </a:moveTo>
                <a:lnTo>
                  <a:pt x="7345" y="57114"/>
                </a:lnTo>
                <a:lnTo>
                  <a:pt x="27376" y="27400"/>
                </a:lnTo>
                <a:lnTo>
                  <a:pt x="57087" y="7354"/>
                </a:lnTo>
                <a:lnTo>
                  <a:pt x="93472" y="0"/>
                </a:lnTo>
                <a:lnTo>
                  <a:pt x="6674612" y="0"/>
                </a:lnTo>
                <a:lnTo>
                  <a:pt x="6710969" y="7354"/>
                </a:lnTo>
                <a:lnTo>
                  <a:pt x="6740683" y="27400"/>
                </a:lnTo>
                <a:lnTo>
                  <a:pt x="6760729" y="57114"/>
                </a:lnTo>
                <a:lnTo>
                  <a:pt x="6768083" y="93472"/>
                </a:lnTo>
                <a:lnTo>
                  <a:pt x="6768083" y="467360"/>
                </a:lnTo>
                <a:lnTo>
                  <a:pt x="6760729" y="503717"/>
                </a:lnTo>
                <a:lnTo>
                  <a:pt x="6740683" y="533431"/>
                </a:lnTo>
                <a:lnTo>
                  <a:pt x="6710969" y="553477"/>
                </a:lnTo>
                <a:lnTo>
                  <a:pt x="6674612" y="560832"/>
                </a:lnTo>
                <a:lnTo>
                  <a:pt x="93472" y="560832"/>
                </a:lnTo>
                <a:lnTo>
                  <a:pt x="57087" y="553477"/>
                </a:lnTo>
                <a:lnTo>
                  <a:pt x="27376" y="533431"/>
                </a:lnTo>
                <a:lnTo>
                  <a:pt x="7345" y="503717"/>
                </a:lnTo>
                <a:lnTo>
                  <a:pt x="0" y="467360"/>
                </a:lnTo>
                <a:lnTo>
                  <a:pt x="0" y="93472"/>
                </a:lnTo>
                <a:close/>
              </a:path>
            </a:pathLst>
          </a:custGeom>
          <a:ln w="9143">
            <a:solidFill>
              <a:srgbClr val="76B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215" y="2182367"/>
            <a:ext cx="8737092" cy="57302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59" y="2206751"/>
            <a:ext cx="8642985" cy="478790"/>
          </a:xfrm>
          <a:custGeom>
            <a:avLst/>
            <a:gdLst/>
            <a:ahLst/>
            <a:cxnLst/>
            <a:rect l="l" t="t" r="r" b="b"/>
            <a:pathLst>
              <a:path w="8642985" h="478789">
                <a:moveTo>
                  <a:pt x="0" y="478536"/>
                </a:moveTo>
                <a:lnTo>
                  <a:pt x="8642604" y="478536"/>
                </a:lnTo>
                <a:lnTo>
                  <a:pt x="8642604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59" y="2206751"/>
            <a:ext cx="8642985" cy="478790"/>
          </a:xfrm>
          <a:custGeom>
            <a:avLst/>
            <a:gdLst/>
            <a:ahLst/>
            <a:cxnLst/>
            <a:rect l="l" t="t" r="r" b="b"/>
            <a:pathLst>
              <a:path w="8642985" h="478789">
                <a:moveTo>
                  <a:pt x="0" y="478536"/>
                </a:moveTo>
                <a:lnTo>
                  <a:pt x="8642604" y="478536"/>
                </a:lnTo>
                <a:lnTo>
                  <a:pt x="8642604" y="0"/>
                </a:lnTo>
                <a:lnTo>
                  <a:pt x="0" y="0"/>
                </a:lnTo>
                <a:lnTo>
                  <a:pt x="0" y="478536"/>
                </a:lnTo>
                <a:close/>
              </a:path>
            </a:pathLst>
          </a:custGeom>
          <a:ln w="9144">
            <a:solidFill>
              <a:srgbClr val="00A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508" y="1901951"/>
            <a:ext cx="6862572" cy="655319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668" y="1988820"/>
            <a:ext cx="3579876" cy="519683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2751" y="1926335"/>
            <a:ext cx="6768083" cy="560832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2751" y="1926335"/>
            <a:ext cx="6768465" cy="561340"/>
          </a:xfrm>
          <a:custGeom>
            <a:avLst/>
            <a:gdLst/>
            <a:ahLst/>
            <a:cxnLst/>
            <a:rect l="l" t="t" r="r" b="b"/>
            <a:pathLst>
              <a:path w="6768465" h="561339">
                <a:moveTo>
                  <a:pt x="0" y="93471"/>
                </a:moveTo>
                <a:lnTo>
                  <a:pt x="7345" y="57114"/>
                </a:lnTo>
                <a:lnTo>
                  <a:pt x="27376" y="27400"/>
                </a:lnTo>
                <a:lnTo>
                  <a:pt x="57087" y="7354"/>
                </a:lnTo>
                <a:lnTo>
                  <a:pt x="93472" y="0"/>
                </a:lnTo>
                <a:lnTo>
                  <a:pt x="6674612" y="0"/>
                </a:lnTo>
                <a:lnTo>
                  <a:pt x="6710969" y="7354"/>
                </a:lnTo>
                <a:lnTo>
                  <a:pt x="6740683" y="27400"/>
                </a:lnTo>
                <a:lnTo>
                  <a:pt x="6760729" y="57114"/>
                </a:lnTo>
                <a:lnTo>
                  <a:pt x="6768083" y="93471"/>
                </a:lnTo>
                <a:lnTo>
                  <a:pt x="6768083" y="467359"/>
                </a:lnTo>
                <a:lnTo>
                  <a:pt x="6760729" y="503717"/>
                </a:lnTo>
                <a:lnTo>
                  <a:pt x="6740683" y="533431"/>
                </a:lnTo>
                <a:lnTo>
                  <a:pt x="6710969" y="553477"/>
                </a:lnTo>
                <a:lnTo>
                  <a:pt x="6674612" y="560832"/>
                </a:lnTo>
                <a:lnTo>
                  <a:pt x="93472" y="560832"/>
                </a:lnTo>
                <a:lnTo>
                  <a:pt x="57087" y="553477"/>
                </a:lnTo>
                <a:lnTo>
                  <a:pt x="27376" y="533431"/>
                </a:lnTo>
                <a:lnTo>
                  <a:pt x="7345" y="503717"/>
                </a:lnTo>
                <a:lnTo>
                  <a:pt x="0" y="467359"/>
                </a:lnTo>
                <a:lnTo>
                  <a:pt x="0" y="93471"/>
                </a:lnTo>
                <a:close/>
              </a:path>
            </a:pathLst>
          </a:custGeom>
          <a:ln w="9143">
            <a:solidFill>
              <a:srgbClr val="00A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26693" y="1087628"/>
            <a:ext cx="4338320" cy="12401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20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Fully supportive of airlines’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desire to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move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newer,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flexible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Engaged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IATA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 the NDC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4215" y="3043427"/>
            <a:ext cx="8737092" cy="573023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459" y="3067811"/>
            <a:ext cx="8642985" cy="478790"/>
          </a:xfrm>
          <a:custGeom>
            <a:avLst/>
            <a:gdLst/>
            <a:ahLst/>
            <a:cxnLst/>
            <a:rect l="l" t="t" r="r" b="b"/>
            <a:pathLst>
              <a:path w="8642985" h="478789">
                <a:moveTo>
                  <a:pt x="0" y="478535"/>
                </a:moveTo>
                <a:lnTo>
                  <a:pt x="8642604" y="478535"/>
                </a:lnTo>
                <a:lnTo>
                  <a:pt x="8642604" y="0"/>
                </a:lnTo>
                <a:lnTo>
                  <a:pt x="0" y="0"/>
                </a:lnTo>
                <a:lnTo>
                  <a:pt x="0" y="478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459" y="3067811"/>
            <a:ext cx="8642985" cy="478790"/>
          </a:xfrm>
          <a:custGeom>
            <a:avLst/>
            <a:gdLst/>
            <a:ahLst/>
            <a:cxnLst/>
            <a:rect l="l" t="t" r="r" b="b"/>
            <a:pathLst>
              <a:path w="8642985" h="478789">
                <a:moveTo>
                  <a:pt x="0" y="478535"/>
                </a:moveTo>
                <a:lnTo>
                  <a:pt x="8642604" y="478535"/>
                </a:lnTo>
                <a:lnTo>
                  <a:pt x="8642604" y="0"/>
                </a:lnTo>
                <a:lnTo>
                  <a:pt x="0" y="0"/>
                </a:lnTo>
                <a:lnTo>
                  <a:pt x="0" y="478535"/>
                </a:lnTo>
                <a:close/>
              </a:path>
            </a:pathLst>
          </a:custGeom>
          <a:ln w="9144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5508" y="2763011"/>
            <a:ext cx="6862572" cy="655319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2668" y="2849879"/>
            <a:ext cx="4821935" cy="521207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2751" y="2787395"/>
            <a:ext cx="6768083" cy="560832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2751" y="2787395"/>
            <a:ext cx="6768465" cy="561340"/>
          </a:xfrm>
          <a:custGeom>
            <a:avLst/>
            <a:gdLst/>
            <a:ahLst/>
            <a:cxnLst/>
            <a:rect l="l" t="t" r="r" b="b"/>
            <a:pathLst>
              <a:path w="6768465" h="561339">
                <a:moveTo>
                  <a:pt x="0" y="93472"/>
                </a:moveTo>
                <a:lnTo>
                  <a:pt x="7345" y="57114"/>
                </a:lnTo>
                <a:lnTo>
                  <a:pt x="27376" y="27400"/>
                </a:lnTo>
                <a:lnTo>
                  <a:pt x="57087" y="7354"/>
                </a:lnTo>
                <a:lnTo>
                  <a:pt x="93472" y="0"/>
                </a:lnTo>
                <a:lnTo>
                  <a:pt x="6674612" y="0"/>
                </a:lnTo>
                <a:lnTo>
                  <a:pt x="6710969" y="7354"/>
                </a:lnTo>
                <a:lnTo>
                  <a:pt x="6740683" y="27400"/>
                </a:lnTo>
                <a:lnTo>
                  <a:pt x="6760729" y="57114"/>
                </a:lnTo>
                <a:lnTo>
                  <a:pt x="6768083" y="93472"/>
                </a:lnTo>
                <a:lnTo>
                  <a:pt x="6768083" y="467360"/>
                </a:lnTo>
                <a:lnTo>
                  <a:pt x="6760729" y="503717"/>
                </a:lnTo>
                <a:lnTo>
                  <a:pt x="6740683" y="533431"/>
                </a:lnTo>
                <a:lnTo>
                  <a:pt x="6710969" y="553477"/>
                </a:lnTo>
                <a:lnTo>
                  <a:pt x="6674612" y="560832"/>
                </a:lnTo>
                <a:lnTo>
                  <a:pt x="93472" y="560832"/>
                </a:lnTo>
                <a:lnTo>
                  <a:pt x="57087" y="553477"/>
                </a:lnTo>
                <a:lnTo>
                  <a:pt x="27376" y="533431"/>
                </a:lnTo>
                <a:lnTo>
                  <a:pt x="7345" y="503717"/>
                </a:lnTo>
                <a:lnTo>
                  <a:pt x="0" y="467360"/>
                </a:lnTo>
                <a:lnTo>
                  <a:pt x="0" y="93472"/>
                </a:lnTo>
                <a:close/>
              </a:path>
            </a:pathLst>
          </a:custGeom>
          <a:ln w="9143">
            <a:solidFill>
              <a:srgbClr val="0074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4215" y="3906011"/>
            <a:ext cx="8737092" cy="57302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1459" y="3930396"/>
            <a:ext cx="8642985" cy="478790"/>
          </a:xfrm>
          <a:custGeom>
            <a:avLst/>
            <a:gdLst/>
            <a:ahLst/>
            <a:cxnLst/>
            <a:rect l="l" t="t" r="r" b="b"/>
            <a:pathLst>
              <a:path w="8642985" h="478789">
                <a:moveTo>
                  <a:pt x="0" y="478535"/>
                </a:moveTo>
                <a:lnTo>
                  <a:pt x="8642604" y="478535"/>
                </a:lnTo>
                <a:lnTo>
                  <a:pt x="8642604" y="0"/>
                </a:lnTo>
                <a:lnTo>
                  <a:pt x="0" y="0"/>
                </a:lnTo>
                <a:lnTo>
                  <a:pt x="0" y="4785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1459" y="3930396"/>
            <a:ext cx="8642985" cy="478790"/>
          </a:xfrm>
          <a:custGeom>
            <a:avLst/>
            <a:gdLst/>
            <a:ahLst/>
            <a:cxnLst/>
            <a:rect l="l" t="t" r="r" b="b"/>
            <a:pathLst>
              <a:path w="8642985" h="478789">
                <a:moveTo>
                  <a:pt x="0" y="478535"/>
                </a:moveTo>
                <a:lnTo>
                  <a:pt x="8642604" y="478535"/>
                </a:lnTo>
                <a:lnTo>
                  <a:pt x="8642604" y="0"/>
                </a:lnTo>
                <a:lnTo>
                  <a:pt x="0" y="0"/>
                </a:lnTo>
                <a:lnTo>
                  <a:pt x="0" y="478535"/>
                </a:lnTo>
                <a:close/>
              </a:path>
            </a:pathLst>
          </a:custGeom>
          <a:ln w="9144">
            <a:solidFill>
              <a:srgbClr val="046A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5508" y="3625596"/>
            <a:ext cx="6865620" cy="655320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2668" y="3601211"/>
            <a:ext cx="5783580" cy="742188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2751" y="3649979"/>
            <a:ext cx="6771132" cy="560832"/>
          </a:xfrm>
          <a:prstGeom prst="rect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2751" y="3649979"/>
            <a:ext cx="6771640" cy="561340"/>
          </a:xfrm>
          <a:custGeom>
            <a:avLst/>
            <a:gdLst/>
            <a:ahLst/>
            <a:cxnLst/>
            <a:rect l="l" t="t" r="r" b="b"/>
            <a:pathLst>
              <a:path w="6771640" h="561339">
                <a:moveTo>
                  <a:pt x="0" y="93472"/>
                </a:moveTo>
                <a:lnTo>
                  <a:pt x="7345" y="57114"/>
                </a:lnTo>
                <a:lnTo>
                  <a:pt x="27376" y="27400"/>
                </a:lnTo>
                <a:lnTo>
                  <a:pt x="57087" y="7354"/>
                </a:lnTo>
                <a:lnTo>
                  <a:pt x="93472" y="0"/>
                </a:lnTo>
                <a:lnTo>
                  <a:pt x="6677659" y="0"/>
                </a:lnTo>
                <a:lnTo>
                  <a:pt x="6714017" y="7354"/>
                </a:lnTo>
                <a:lnTo>
                  <a:pt x="6743731" y="27400"/>
                </a:lnTo>
                <a:lnTo>
                  <a:pt x="6763777" y="57114"/>
                </a:lnTo>
                <a:lnTo>
                  <a:pt x="6771132" y="93472"/>
                </a:lnTo>
                <a:lnTo>
                  <a:pt x="6771132" y="467360"/>
                </a:lnTo>
                <a:lnTo>
                  <a:pt x="6763777" y="503744"/>
                </a:lnTo>
                <a:lnTo>
                  <a:pt x="6743731" y="533455"/>
                </a:lnTo>
                <a:lnTo>
                  <a:pt x="6714017" y="553486"/>
                </a:lnTo>
                <a:lnTo>
                  <a:pt x="6677659" y="560832"/>
                </a:lnTo>
                <a:lnTo>
                  <a:pt x="93472" y="560832"/>
                </a:lnTo>
                <a:lnTo>
                  <a:pt x="57087" y="553486"/>
                </a:lnTo>
                <a:lnTo>
                  <a:pt x="27376" y="533455"/>
                </a:lnTo>
                <a:lnTo>
                  <a:pt x="7345" y="503744"/>
                </a:lnTo>
                <a:lnTo>
                  <a:pt x="0" y="467360"/>
                </a:lnTo>
                <a:lnTo>
                  <a:pt x="0" y="93472"/>
                </a:lnTo>
                <a:close/>
              </a:path>
            </a:pathLst>
          </a:custGeom>
          <a:ln w="9144">
            <a:solidFill>
              <a:srgbClr val="006A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26693" y="2923413"/>
            <a:ext cx="5471795" cy="1239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Engaged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with leading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carriers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driving the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move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XML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175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Focus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is on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projects that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result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production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bookings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scale  as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opposed to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pilots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866" rIns="0" bIns="0" rtlCol="0">
            <a:spAutoFit/>
          </a:bodyPr>
          <a:lstStyle/>
          <a:p>
            <a:pPr marL="111760">
              <a:lnSpc>
                <a:spcPct val="100000"/>
              </a:lnSpc>
              <a:tabLst>
                <a:tab pos="8669020" algn="l"/>
              </a:tabLst>
            </a:pPr>
            <a:r>
              <a:rPr spc="-110" dirty="0"/>
              <a:t>IATA </a:t>
            </a:r>
            <a:r>
              <a:rPr spc="-10" dirty="0"/>
              <a:t>new distribution</a:t>
            </a:r>
            <a:r>
              <a:rPr spc="110" dirty="0"/>
              <a:t> </a:t>
            </a:r>
            <a:r>
              <a:rPr spc="-5" dirty="0"/>
              <a:t>capability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304800"/>
            <a:ext cx="1391411" cy="3992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0415" y="902208"/>
            <a:ext cx="8659368" cy="87934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866" rIns="0" bIns="0" rtlCol="0">
            <a:spAutoFit/>
          </a:bodyPr>
          <a:lstStyle/>
          <a:p>
            <a:pPr marL="73660">
              <a:lnSpc>
                <a:spcPct val="100000"/>
              </a:lnSpc>
              <a:tabLst>
                <a:tab pos="8669020" algn="l"/>
              </a:tabLst>
            </a:pPr>
            <a:r>
              <a:rPr spc="-405" dirty="0">
                <a:latin typeface="Times New Roman"/>
                <a:cs typeface="Times New Roman"/>
              </a:rPr>
              <a:t> </a:t>
            </a:r>
            <a:r>
              <a:rPr spc="-35" dirty="0">
                <a:latin typeface="Calibri"/>
                <a:cs typeface="Calibri"/>
              </a:rPr>
              <a:t>Travelport’s </a:t>
            </a:r>
            <a:r>
              <a:rPr spc="-10" dirty="0"/>
              <a:t>view </a:t>
            </a:r>
            <a:r>
              <a:rPr spc="-5" dirty="0"/>
              <a:t>of </a:t>
            </a:r>
            <a:r>
              <a:rPr spc="-10" dirty="0"/>
              <a:t>carrier goals </a:t>
            </a:r>
            <a:r>
              <a:rPr spc="-25" dirty="0"/>
              <a:t>for</a:t>
            </a:r>
            <a:r>
              <a:rPr spc="45" dirty="0"/>
              <a:t> </a:t>
            </a:r>
            <a:r>
              <a:rPr spc="-5" dirty="0"/>
              <a:t>NDC	</a:t>
            </a:r>
          </a:p>
        </p:txBody>
      </p:sp>
      <p:sp>
        <p:nvSpPr>
          <p:cNvPr id="6" name="object 6"/>
          <p:cNvSpPr/>
          <p:nvPr/>
        </p:nvSpPr>
        <p:spPr>
          <a:xfrm>
            <a:off x="327659" y="926591"/>
            <a:ext cx="8564880" cy="78486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659" y="926591"/>
            <a:ext cx="8564880" cy="784860"/>
          </a:xfrm>
          <a:custGeom>
            <a:avLst/>
            <a:gdLst/>
            <a:ahLst/>
            <a:cxnLst/>
            <a:rect l="l" t="t" r="r" b="b"/>
            <a:pathLst>
              <a:path w="8564880" h="784860">
                <a:moveTo>
                  <a:pt x="0" y="130810"/>
                </a:moveTo>
                <a:lnTo>
                  <a:pt x="10280" y="79884"/>
                </a:lnTo>
                <a:lnTo>
                  <a:pt x="38315" y="38306"/>
                </a:lnTo>
                <a:lnTo>
                  <a:pt x="79895" y="10277"/>
                </a:lnTo>
                <a:lnTo>
                  <a:pt x="130810" y="0"/>
                </a:lnTo>
                <a:lnTo>
                  <a:pt x="8434070" y="0"/>
                </a:lnTo>
                <a:lnTo>
                  <a:pt x="8484995" y="10277"/>
                </a:lnTo>
                <a:lnTo>
                  <a:pt x="8526573" y="38306"/>
                </a:lnTo>
                <a:lnTo>
                  <a:pt x="8554602" y="79884"/>
                </a:lnTo>
                <a:lnTo>
                  <a:pt x="8564880" y="130810"/>
                </a:lnTo>
                <a:lnTo>
                  <a:pt x="8564880" y="654050"/>
                </a:lnTo>
                <a:lnTo>
                  <a:pt x="8554602" y="704975"/>
                </a:lnTo>
                <a:lnTo>
                  <a:pt x="8526573" y="746553"/>
                </a:lnTo>
                <a:lnTo>
                  <a:pt x="8484995" y="774582"/>
                </a:lnTo>
                <a:lnTo>
                  <a:pt x="8434070" y="784860"/>
                </a:lnTo>
                <a:lnTo>
                  <a:pt x="130810" y="784860"/>
                </a:lnTo>
                <a:lnTo>
                  <a:pt x="79895" y="774582"/>
                </a:lnTo>
                <a:lnTo>
                  <a:pt x="38315" y="746553"/>
                </a:lnTo>
                <a:lnTo>
                  <a:pt x="10280" y="704975"/>
                </a:lnTo>
                <a:lnTo>
                  <a:pt x="0" y="654050"/>
                </a:lnTo>
                <a:lnTo>
                  <a:pt x="0" y="130810"/>
                </a:lnTo>
                <a:close/>
              </a:path>
            </a:pathLst>
          </a:custGeom>
          <a:ln w="9144">
            <a:solidFill>
              <a:srgbClr val="76B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415" y="1808988"/>
            <a:ext cx="8659368" cy="880872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659" y="1833372"/>
            <a:ext cx="8564880" cy="786383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659" y="1833372"/>
            <a:ext cx="8564880" cy="786765"/>
          </a:xfrm>
          <a:custGeom>
            <a:avLst/>
            <a:gdLst/>
            <a:ahLst/>
            <a:cxnLst/>
            <a:rect l="l" t="t" r="r" b="b"/>
            <a:pathLst>
              <a:path w="8564880" h="786764">
                <a:moveTo>
                  <a:pt x="0" y="131063"/>
                </a:moveTo>
                <a:lnTo>
                  <a:pt x="10300" y="80045"/>
                </a:lnTo>
                <a:lnTo>
                  <a:pt x="38390" y="38385"/>
                </a:lnTo>
                <a:lnTo>
                  <a:pt x="80051" y="10298"/>
                </a:lnTo>
                <a:lnTo>
                  <a:pt x="131063" y="0"/>
                </a:lnTo>
                <a:lnTo>
                  <a:pt x="8433816" y="0"/>
                </a:lnTo>
                <a:lnTo>
                  <a:pt x="8484834" y="10298"/>
                </a:lnTo>
                <a:lnTo>
                  <a:pt x="8526494" y="38385"/>
                </a:lnTo>
                <a:lnTo>
                  <a:pt x="8554581" y="80045"/>
                </a:lnTo>
                <a:lnTo>
                  <a:pt x="8564880" y="131063"/>
                </a:lnTo>
                <a:lnTo>
                  <a:pt x="8564880" y="655319"/>
                </a:lnTo>
                <a:lnTo>
                  <a:pt x="8554581" y="706338"/>
                </a:lnTo>
                <a:lnTo>
                  <a:pt x="8526494" y="747998"/>
                </a:lnTo>
                <a:lnTo>
                  <a:pt x="8484834" y="776085"/>
                </a:lnTo>
                <a:lnTo>
                  <a:pt x="8433816" y="786383"/>
                </a:lnTo>
                <a:lnTo>
                  <a:pt x="131063" y="786383"/>
                </a:lnTo>
                <a:lnTo>
                  <a:pt x="80051" y="776085"/>
                </a:lnTo>
                <a:lnTo>
                  <a:pt x="38390" y="747998"/>
                </a:lnTo>
                <a:lnTo>
                  <a:pt x="10300" y="706338"/>
                </a:lnTo>
                <a:lnTo>
                  <a:pt x="0" y="655319"/>
                </a:lnTo>
                <a:lnTo>
                  <a:pt x="0" y="131063"/>
                </a:lnTo>
                <a:close/>
              </a:path>
            </a:pathLst>
          </a:custGeom>
          <a:ln w="9144">
            <a:solidFill>
              <a:srgbClr val="76B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0415" y="2715767"/>
            <a:ext cx="8659368" cy="880872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659" y="2740151"/>
            <a:ext cx="8564880" cy="786384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7659" y="2740151"/>
            <a:ext cx="8564880" cy="786765"/>
          </a:xfrm>
          <a:custGeom>
            <a:avLst/>
            <a:gdLst/>
            <a:ahLst/>
            <a:cxnLst/>
            <a:rect l="l" t="t" r="r" b="b"/>
            <a:pathLst>
              <a:path w="8564880" h="786764">
                <a:moveTo>
                  <a:pt x="0" y="131064"/>
                </a:moveTo>
                <a:lnTo>
                  <a:pt x="10300" y="80045"/>
                </a:lnTo>
                <a:lnTo>
                  <a:pt x="38390" y="38385"/>
                </a:lnTo>
                <a:lnTo>
                  <a:pt x="80051" y="10298"/>
                </a:lnTo>
                <a:lnTo>
                  <a:pt x="131063" y="0"/>
                </a:lnTo>
                <a:lnTo>
                  <a:pt x="8433816" y="0"/>
                </a:lnTo>
                <a:lnTo>
                  <a:pt x="8484834" y="10298"/>
                </a:lnTo>
                <a:lnTo>
                  <a:pt x="8526494" y="38385"/>
                </a:lnTo>
                <a:lnTo>
                  <a:pt x="8554581" y="80045"/>
                </a:lnTo>
                <a:lnTo>
                  <a:pt x="8564880" y="131064"/>
                </a:lnTo>
                <a:lnTo>
                  <a:pt x="8564880" y="655320"/>
                </a:lnTo>
                <a:lnTo>
                  <a:pt x="8554581" y="706338"/>
                </a:lnTo>
                <a:lnTo>
                  <a:pt x="8526494" y="747998"/>
                </a:lnTo>
                <a:lnTo>
                  <a:pt x="8484834" y="776085"/>
                </a:lnTo>
                <a:lnTo>
                  <a:pt x="8433816" y="786384"/>
                </a:lnTo>
                <a:lnTo>
                  <a:pt x="131063" y="786384"/>
                </a:lnTo>
                <a:lnTo>
                  <a:pt x="80051" y="776085"/>
                </a:lnTo>
                <a:lnTo>
                  <a:pt x="38390" y="747998"/>
                </a:lnTo>
                <a:lnTo>
                  <a:pt x="10300" y="706338"/>
                </a:lnTo>
                <a:lnTo>
                  <a:pt x="0" y="655320"/>
                </a:lnTo>
                <a:lnTo>
                  <a:pt x="0" y="131064"/>
                </a:lnTo>
                <a:close/>
              </a:path>
            </a:pathLst>
          </a:custGeom>
          <a:ln w="9144">
            <a:solidFill>
              <a:srgbClr val="76B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57526" y="2950972"/>
            <a:ext cx="510476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Communicate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value of products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customers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0415" y="3622547"/>
            <a:ext cx="8659368" cy="880871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7659" y="3646932"/>
            <a:ext cx="8564880" cy="786384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659" y="3646932"/>
            <a:ext cx="8564880" cy="786765"/>
          </a:xfrm>
          <a:custGeom>
            <a:avLst/>
            <a:gdLst/>
            <a:ahLst/>
            <a:cxnLst/>
            <a:rect l="l" t="t" r="r" b="b"/>
            <a:pathLst>
              <a:path w="8564880" h="786764">
                <a:moveTo>
                  <a:pt x="0" y="131064"/>
                </a:moveTo>
                <a:lnTo>
                  <a:pt x="10300" y="80045"/>
                </a:lnTo>
                <a:lnTo>
                  <a:pt x="38390" y="38385"/>
                </a:lnTo>
                <a:lnTo>
                  <a:pt x="80051" y="10298"/>
                </a:lnTo>
                <a:lnTo>
                  <a:pt x="131063" y="0"/>
                </a:lnTo>
                <a:lnTo>
                  <a:pt x="8433816" y="0"/>
                </a:lnTo>
                <a:lnTo>
                  <a:pt x="8484834" y="10298"/>
                </a:lnTo>
                <a:lnTo>
                  <a:pt x="8526494" y="38385"/>
                </a:lnTo>
                <a:lnTo>
                  <a:pt x="8554581" y="80045"/>
                </a:lnTo>
                <a:lnTo>
                  <a:pt x="8564880" y="131064"/>
                </a:lnTo>
                <a:lnTo>
                  <a:pt x="8564880" y="655320"/>
                </a:lnTo>
                <a:lnTo>
                  <a:pt x="8554581" y="706332"/>
                </a:lnTo>
                <a:lnTo>
                  <a:pt x="8526494" y="747993"/>
                </a:lnTo>
                <a:lnTo>
                  <a:pt x="8484834" y="776083"/>
                </a:lnTo>
                <a:lnTo>
                  <a:pt x="8433816" y="786384"/>
                </a:lnTo>
                <a:lnTo>
                  <a:pt x="131063" y="786384"/>
                </a:lnTo>
                <a:lnTo>
                  <a:pt x="80051" y="776083"/>
                </a:lnTo>
                <a:lnTo>
                  <a:pt x="38390" y="747993"/>
                </a:lnTo>
                <a:lnTo>
                  <a:pt x="10300" y="706332"/>
                </a:lnTo>
                <a:lnTo>
                  <a:pt x="0" y="655320"/>
                </a:lnTo>
                <a:lnTo>
                  <a:pt x="0" y="131064"/>
                </a:lnTo>
                <a:close/>
              </a:path>
            </a:pathLst>
          </a:custGeom>
          <a:ln w="9144">
            <a:solidFill>
              <a:srgbClr val="00A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05810" y="3858361"/>
            <a:ext cx="36144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Maximize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revenue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opportunity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0016" y="1143000"/>
            <a:ext cx="7440168" cy="3119628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7260" y="1167383"/>
            <a:ext cx="7345680" cy="3025140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7260" y="1167383"/>
            <a:ext cx="7345680" cy="3025140"/>
          </a:xfrm>
          <a:custGeom>
            <a:avLst/>
            <a:gdLst/>
            <a:ahLst/>
            <a:cxnLst/>
            <a:rect l="l" t="t" r="r" b="b"/>
            <a:pathLst>
              <a:path w="7345680" h="3025140">
                <a:moveTo>
                  <a:pt x="0" y="504189"/>
                </a:moveTo>
                <a:lnTo>
                  <a:pt x="2308" y="455624"/>
                </a:lnTo>
                <a:lnTo>
                  <a:pt x="9091" y="408367"/>
                </a:lnTo>
                <a:lnTo>
                  <a:pt x="20139" y="362628"/>
                </a:lnTo>
                <a:lnTo>
                  <a:pt x="35239" y="318620"/>
                </a:lnTo>
                <a:lnTo>
                  <a:pt x="54181" y="276553"/>
                </a:lnTo>
                <a:lnTo>
                  <a:pt x="76752" y="236638"/>
                </a:lnTo>
                <a:lnTo>
                  <a:pt x="102743" y="199087"/>
                </a:lnTo>
                <a:lnTo>
                  <a:pt x="131941" y="164110"/>
                </a:lnTo>
                <a:lnTo>
                  <a:pt x="164135" y="131919"/>
                </a:lnTo>
                <a:lnTo>
                  <a:pt x="199114" y="102724"/>
                </a:lnTo>
                <a:lnTo>
                  <a:pt x="236666" y="76737"/>
                </a:lnTo>
                <a:lnTo>
                  <a:pt x="276581" y="54169"/>
                </a:lnTo>
                <a:lnTo>
                  <a:pt x="318646" y="35231"/>
                </a:lnTo>
                <a:lnTo>
                  <a:pt x="362651" y="20134"/>
                </a:lnTo>
                <a:lnTo>
                  <a:pt x="408384" y="9089"/>
                </a:lnTo>
                <a:lnTo>
                  <a:pt x="455634" y="2307"/>
                </a:lnTo>
                <a:lnTo>
                  <a:pt x="504190" y="0"/>
                </a:lnTo>
                <a:lnTo>
                  <a:pt x="6841490" y="0"/>
                </a:lnTo>
                <a:lnTo>
                  <a:pt x="6890055" y="2307"/>
                </a:lnTo>
                <a:lnTo>
                  <a:pt x="6937312" y="9089"/>
                </a:lnTo>
                <a:lnTo>
                  <a:pt x="6983051" y="20134"/>
                </a:lnTo>
                <a:lnTo>
                  <a:pt x="7027059" y="35231"/>
                </a:lnTo>
                <a:lnTo>
                  <a:pt x="7069126" y="54169"/>
                </a:lnTo>
                <a:lnTo>
                  <a:pt x="7109041" y="76737"/>
                </a:lnTo>
                <a:lnTo>
                  <a:pt x="7146592" y="102724"/>
                </a:lnTo>
                <a:lnTo>
                  <a:pt x="7181569" y="131919"/>
                </a:lnTo>
                <a:lnTo>
                  <a:pt x="7213760" y="164110"/>
                </a:lnTo>
                <a:lnTo>
                  <a:pt x="7242955" y="199087"/>
                </a:lnTo>
                <a:lnTo>
                  <a:pt x="7268942" y="236638"/>
                </a:lnTo>
                <a:lnTo>
                  <a:pt x="7291510" y="276553"/>
                </a:lnTo>
                <a:lnTo>
                  <a:pt x="7310448" y="318620"/>
                </a:lnTo>
                <a:lnTo>
                  <a:pt x="7325545" y="362628"/>
                </a:lnTo>
                <a:lnTo>
                  <a:pt x="7336590" y="408367"/>
                </a:lnTo>
                <a:lnTo>
                  <a:pt x="7343372" y="455624"/>
                </a:lnTo>
                <a:lnTo>
                  <a:pt x="7345680" y="504189"/>
                </a:lnTo>
                <a:lnTo>
                  <a:pt x="7345680" y="2520950"/>
                </a:lnTo>
                <a:lnTo>
                  <a:pt x="7343372" y="2569505"/>
                </a:lnTo>
                <a:lnTo>
                  <a:pt x="7336590" y="2616755"/>
                </a:lnTo>
                <a:lnTo>
                  <a:pt x="7325545" y="2662488"/>
                </a:lnTo>
                <a:lnTo>
                  <a:pt x="7310448" y="2706493"/>
                </a:lnTo>
                <a:lnTo>
                  <a:pt x="7291510" y="2748558"/>
                </a:lnTo>
                <a:lnTo>
                  <a:pt x="7268942" y="2788473"/>
                </a:lnTo>
                <a:lnTo>
                  <a:pt x="7242955" y="2826025"/>
                </a:lnTo>
                <a:lnTo>
                  <a:pt x="7213760" y="2861004"/>
                </a:lnTo>
                <a:lnTo>
                  <a:pt x="7181569" y="2893198"/>
                </a:lnTo>
                <a:lnTo>
                  <a:pt x="7146592" y="2922396"/>
                </a:lnTo>
                <a:lnTo>
                  <a:pt x="7109041" y="2948387"/>
                </a:lnTo>
                <a:lnTo>
                  <a:pt x="7069126" y="2970958"/>
                </a:lnTo>
                <a:lnTo>
                  <a:pt x="7027059" y="2989900"/>
                </a:lnTo>
                <a:lnTo>
                  <a:pt x="6983051" y="3005000"/>
                </a:lnTo>
                <a:lnTo>
                  <a:pt x="6937312" y="3016048"/>
                </a:lnTo>
                <a:lnTo>
                  <a:pt x="6890055" y="3022831"/>
                </a:lnTo>
                <a:lnTo>
                  <a:pt x="6841490" y="3025140"/>
                </a:lnTo>
                <a:lnTo>
                  <a:pt x="504190" y="3025140"/>
                </a:lnTo>
                <a:lnTo>
                  <a:pt x="455634" y="3022831"/>
                </a:lnTo>
                <a:lnTo>
                  <a:pt x="408384" y="3016048"/>
                </a:lnTo>
                <a:lnTo>
                  <a:pt x="362651" y="3005000"/>
                </a:lnTo>
                <a:lnTo>
                  <a:pt x="318646" y="2989900"/>
                </a:lnTo>
                <a:lnTo>
                  <a:pt x="276581" y="2970958"/>
                </a:lnTo>
                <a:lnTo>
                  <a:pt x="236666" y="2948387"/>
                </a:lnTo>
                <a:lnTo>
                  <a:pt x="199114" y="2922396"/>
                </a:lnTo>
                <a:lnTo>
                  <a:pt x="164135" y="2893198"/>
                </a:lnTo>
                <a:lnTo>
                  <a:pt x="131941" y="2861004"/>
                </a:lnTo>
                <a:lnTo>
                  <a:pt x="102743" y="2826025"/>
                </a:lnTo>
                <a:lnTo>
                  <a:pt x="76752" y="2788473"/>
                </a:lnTo>
                <a:lnTo>
                  <a:pt x="54181" y="2748558"/>
                </a:lnTo>
                <a:lnTo>
                  <a:pt x="35239" y="2706493"/>
                </a:lnTo>
                <a:lnTo>
                  <a:pt x="20139" y="2662488"/>
                </a:lnTo>
                <a:lnTo>
                  <a:pt x="9091" y="2616755"/>
                </a:lnTo>
                <a:lnTo>
                  <a:pt x="2308" y="2569505"/>
                </a:lnTo>
                <a:lnTo>
                  <a:pt x="0" y="2520950"/>
                </a:lnTo>
                <a:lnTo>
                  <a:pt x="0" y="504189"/>
                </a:lnTo>
                <a:close/>
              </a:path>
            </a:pathLst>
          </a:custGeom>
          <a:ln w="9144">
            <a:solidFill>
              <a:srgbClr val="5529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" algn="ctr">
              <a:lnSpc>
                <a:spcPct val="100000"/>
              </a:lnSpc>
            </a:pPr>
            <a:r>
              <a:rPr dirty="0"/>
              <a:t>Airlines </a:t>
            </a:r>
            <a:r>
              <a:rPr spc="-10" dirty="0"/>
              <a:t>control </a:t>
            </a:r>
            <a:r>
              <a:rPr dirty="0"/>
              <a:t>their </a:t>
            </a:r>
            <a:r>
              <a:rPr spc="-5" dirty="0"/>
              <a:t>own</a:t>
            </a:r>
            <a:r>
              <a:rPr spc="-110" dirty="0"/>
              <a:t> </a:t>
            </a:r>
            <a:r>
              <a:rPr spc="-5" dirty="0"/>
              <a:t>product</a:t>
            </a:r>
          </a:p>
          <a:p>
            <a:pPr marL="74295">
              <a:lnSpc>
                <a:spcPct val="100000"/>
              </a:lnSpc>
              <a:spcBef>
                <a:spcPts val="47"/>
              </a:spcBef>
            </a:pPr>
            <a:endParaRPr sz="2700">
              <a:latin typeface="Times New Roman"/>
              <a:cs typeface="Times New Roman"/>
            </a:endParaRPr>
          </a:p>
          <a:p>
            <a:pPr marL="86995" marR="5080" algn="ctr">
              <a:lnSpc>
                <a:spcPct val="100000"/>
              </a:lnSpc>
            </a:pPr>
            <a:r>
              <a:rPr b="1" spc="-25" dirty="0">
                <a:latin typeface="Calibri"/>
                <a:cs typeface="Calibri"/>
              </a:rPr>
              <a:t>Travelport’s </a:t>
            </a:r>
            <a:r>
              <a:rPr b="1" spc="-5" dirty="0">
                <a:latin typeface="Calibri"/>
                <a:cs typeface="Calibri"/>
              </a:rPr>
              <a:t>Merchandising Suite </a:t>
            </a:r>
            <a:r>
              <a:rPr b="1" dirty="0">
                <a:latin typeface="Calibri"/>
                <a:cs typeface="Calibri"/>
              </a:rPr>
              <a:t>supports the </a:t>
            </a:r>
            <a:r>
              <a:rPr b="1" spc="-5" dirty="0">
                <a:latin typeface="Calibri"/>
                <a:cs typeface="Calibri"/>
              </a:rPr>
              <a:t>majority </a:t>
            </a:r>
            <a:r>
              <a:rPr b="1" dirty="0">
                <a:latin typeface="Calibri"/>
                <a:cs typeface="Calibri"/>
              </a:rPr>
              <a:t>of these  </a:t>
            </a:r>
            <a:r>
              <a:rPr b="1" spc="-360" dirty="0">
                <a:latin typeface="Calibri"/>
                <a:cs typeface="Calibri"/>
              </a:rPr>
              <a:t>goa</a:t>
            </a:r>
            <a:r>
              <a:rPr sz="3000" spc="-540" baseline="22222" dirty="0"/>
              <a:t>A</a:t>
            </a:r>
            <a:r>
              <a:rPr sz="2000" b="1" spc="-360" dirty="0">
                <a:latin typeface="Calibri"/>
                <a:cs typeface="Calibri"/>
              </a:rPr>
              <a:t>l</a:t>
            </a:r>
            <a:r>
              <a:rPr sz="3000" spc="-540" baseline="22222" dirty="0"/>
              <a:t>i</a:t>
            </a:r>
            <a:r>
              <a:rPr sz="2000" b="1" spc="-360" dirty="0">
                <a:latin typeface="Calibri"/>
                <a:cs typeface="Calibri"/>
              </a:rPr>
              <a:t>s</a:t>
            </a:r>
            <a:r>
              <a:rPr sz="3000" spc="-540" baseline="22222" dirty="0"/>
              <a:t>rl</a:t>
            </a:r>
            <a:r>
              <a:rPr sz="2000" b="1" spc="-360" dirty="0">
                <a:latin typeface="Calibri"/>
                <a:cs typeface="Calibri"/>
              </a:rPr>
              <a:t>t</a:t>
            </a:r>
            <a:r>
              <a:rPr sz="3000" spc="-540" baseline="22222" dirty="0"/>
              <a:t>in</a:t>
            </a:r>
            <a:r>
              <a:rPr sz="2000" b="1" spc="-360" dirty="0">
                <a:latin typeface="Calibri"/>
                <a:cs typeface="Calibri"/>
              </a:rPr>
              <a:t>o</a:t>
            </a:r>
            <a:r>
              <a:rPr sz="3000" spc="-540" baseline="22222" dirty="0"/>
              <a:t>e</a:t>
            </a:r>
            <a:r>
              <a:rPr sz="2000" b="1" spc="-360" dirty="0">
                <a:latin typeface="Calibri"/>
                <a:cs typeface="Calibri"/>
              </a:rPr>
              <a:t>d</a:t>
            </a:r>
            <a:r>
              <a:rPr sz="3000" spc="-540" baseline="22222" dirty="0"/>
              <a:t>s</a:t>
            </a:r>
            <a:r>
              <a:rPr sz="2000" b="1" spc="-360" dirty="0">
                <a:latin typeface="Calibri"/>
                <a:cs typeface="Calibri"/>
              </a:rPr>
              <a:t>ay</a:t>
            </a:r>
            <a:r>
              <a:rPr sz="3000" spc="-540" baseline="22222" dirty="0"/>
              <a:t>se</a:t>
            </a:r>
            <a:r>
              <a:rPr sz="2000" b="1" spc="-360" dirty="0">
                <a:latin typeface="Calibri"/>
                <a:cs typeface="Calibri"/>
              </a:rPr>
              <a:t>w</a:t>
            </a:r>
            <a:r>
              <a:rPr sz="3000" spc="-540" baseline="22222" dirty="0"/>
              <a:t>ll</a:t>
            </a:r>
            <a:r>
              <a:rPr sz="2000" b="1" spc="-360" dirty="0">
                <a:latin typeface="Calibri"/>
                <a:cs typeface="Calibri"/>
              </a:rPr>
              <a:t>i</a:t>
            </a:r>
            <a:r>
              <a:rPr sz="3000" spc="-540" baseline="22222" dirty="0"/>
              <a:t>i</a:t>
            </a:r>
            <a:r>
              <a:rPr sz="2000" b="1" spc="-360" dirty="0">
                <a:latin typeface="Calibri"/>
                <a:cs typeface="Calibri"/>
              </a:rPr>
              <a:t>t</a:t>
            </a:r>
            <a:r>
              <a:rPr sz="3000" spc="-540" baseline="22222" dirty="0"/>
              <a:t>n</a:t>
            </a:r>
            <a:r>
              <a:rPr sz="2000" b="1" spc="-360" dirty="0">
                <a:latin typeface="Calibri"/>
                <a:cs typeface="Calibri"/>
              </a:rPr>
              <a:t>ho</a:t>
            </a:r>
            <a:r>
              <a:rPr sz="3000" spc="-540" baseline="22222" dirty="0"/>
              <a:t>th</a:t>
            </a:r>
            <a:r>
              <a:rPr sz="2000" b="1" spc="-360" dirty="0">
                <a:latin typeface="Calibri"/>
                <a:cs typeface="Calibri"/>
              </a:rPr>
              <a:t>u</a:t>
            </a:r>
            <a:r>
              <a:rPr sz="3000" spc="-540" baseline="22222" dirty="0"/>
              <a:t>e</a:t>
            </a:r>
            <a:r>
              <a:rPr sz="2000" b="1" spc="-360" dirty="0">
                <a:latin typeface="Calibri"/>
                <a:cs typeface="Calibri"/>
              </a:rPr>
              <a:t>t     </a:t>
            </a:r>
            <a:r>
              <a:rPr sz="3000" spc="-667" baseline="22222" dirty="0"/>
              <a:t>c</a:t>
            </a:r>
            <a:r>
              <a:rPr sz="2000" b="1" spc="-445" dirty="0">
                <a:latin typeface="Calibri"/>
                <a:cs typeface="Calibri"/>
              </a:rPr>
              <a:t>re</a:t>
            </a:r>
            <a:r>
              <a:rPr sz="3000" spc="-667" baseline="22222" dirty="0"/>
              <a:t>h</a:t>
            </a:r>
            <a:r>
              <a:rPr sz="2000" b="1" spc="-445" dirty="0">
                <a:latin typeface="Calibri"/>
                <a:cs typeface="Calibri"/>
              </a:rPr>
              <a:t>q</a:t>
            </a:r>
            <a:r>
              <a:rPr sz="3000" spc="-667" baseline="22222" dirty="0"/>
              <a:t>a</a:t>
            </a:r>
            <a:r>
              <a:rPr sz="2000" b="1" spc="-445" dirty="0">
                <a:latin typeface="Calibri"/>
                <a:cs typeface="Calibri"/>
              </a:rPr>
              <a:t>u</a:t>
            </a:r>
            <a:r>
              <a:rPr sz="3000" spc="-667" baseline="22222" dirty="0"/>
              <a:t>n</a:t>
            </a:r>
            <a:r>
              <a:rPr sz="2000" b="1" spc="-445" dirty="0">
                <a:latin typeface="Calibri"/>
                <a:cs typeface="Calibri"/>
              </a:rPr>
              <a:t>i</a:t>
            </a:r>
            <a:r>
              <a:rPr sz="3000" spc="-667" baseline="22222" dirty="0"/>
              <a:t>n</a:t>
            </a:r>
            <a:r>
              <a:rPr sz="2000" b="1" spc="-445" dirty="0">
                <a:latin typeface="Calibri"/>
                <a:cs typeface="Calibri"/>
              </a:rPr>
              <a:t>r</a:t>
            </a:r>
            <a:r>
              <a:rPr sz="3000" spc="-667" baseline="22222" dirty="0"/>
              <a:t>e</a:t>
            </a:r>
            <a:r>
              <a:rPr sz="2000" b="1" spc="-445" dirty="0">
                <a:latin typeface="Calibri"/>
                <a:cs typeface="Calibri"/>
              </a:rPr>
              <a:t>in</a:t>
            </a:r>
            <a:r>
              <a:rPr sz="3000" spc="-667" baseline="22222" dirty="0"/>
              <a:t>l                                    </a:t>
            </a:r>
            <a:r>
              <a:rPr sz="2000" b="1" spc="-395" dirty="0">
                <a:latin typeface="Calibri"/>
                <a:cs typeface="Calibri"/>
              </a:rPr>
              <a:t>g</a:t>
            </a:r>
            <a:r>
              <a:rPr sz="3000" spc="-592" baseline="22222" dirty="0"/>
              <a:t>as</a:t>
            </a:r>
            <a:r>
              <a:rPr sz="2000" b="1" spc="-395" dirty="0">
                <a:latin typeface="Calibri"/>
                <a:cs typeface="Calibri"/>
              </a:rPr>
              <a:t>m</a:t>
            </a:r>
            <a:r>
              <a:rPr sz="3000" spc="-592" baseline="22222" dirty="0"/>
              <a:t>t</a:t>
            </a:r>
            <a:r>
              <a:rPr sz="2000" b="1" spc="-395" dirty="0">
                <a:latin typeface="Calibri"/>
                <a:cs typeface="Calibri"/>
              </a:rPr>
              <a:t>a</a:t>
            </a:r>
            <a:r>
              <a:rPr sz="3000" spc="-592" baseline="22222" dirty="0"/>
              <a:t>h</a:t>
            </a:r>
            <a:r>
              <a:rPr sz="2000" b="1" spc="-395" dirty="0">
                <a:latin typeface="Calibri"/>
                <a:cs typeface="Calibri"/>
              </a:rPr>
              <a:t>j</a:t>
            </a:r>
            <a:r>
              <a:rPr sz="3000" spc="-592" baseline="22222" dirty="0"/>
              <a:t>e</a:t>
            </a:r>
            <a:r>
              <a:rPr sz="2000" b="1" spc="-395" dirty="0">
                <a:latin typeface="Calibri"/>
                <a:cs typeface="Calibri"/>
              </a:rPr>
              <a:t>o</a:t>
            </a:r>
            <a:r>
              <a:rPr sz="3000" spc="-592" baseline="22222" dirty="0"/>
              <a:t>y</a:t>
            </a:r>
            <a:r>
              <a:rPr sz="2000" b="1" spc="-395" dirty="0">
                <a:latin typeface="Calibri"/>
                <a:cs typeface="Calibri"/>
              </a:rPr>
              <a:t>r</a:t>
            </a:r>
            <a:r>
              <a:rPr sz="3000" spc="-592" baseline="22222" dirty="0"/>
              <a:t>s</a:t>
            </a:r>
            <a:r>
              <a:rPr sz="2000" b="1" spc="-395" dirty="0">
                <a:latin typeface="Calibri"/>
                <a:cs typeface="Calibri"/>
              </a:rPr>
              <a:t>i</a:t>
            </a:r>
            <a:r>
              <a:rPr sz="3000" spc="-592" baseline="22222" dirty="0"/>
              <a:t>e</a:t>
            </a:r>
            <a:r>
              <a:rPr sz="2000" b="1" spc="-395" dirty="0">
                <a:latin typeface="Calibri"/>
                <a:cs typeface="Calibri"/>
              </a:rPr>
              <a:t>n</a:t>
            </a:r>
            <a:r>
              <a:rPr sz="3000" spc="-592" baseline="22222" dirty="0"/>
              <a:t>l</a:t>
            </a:r>
            <a:r>
              <a:rPr sz="2000" b="1" spc="-395" dirty="0">
                <a:latin typeface="Calibri"/>
                <a:cs typeface="Calibri"/>
              </a:rPr>
              <a:t>d</a:t>
            </a:r>
            <a:r>
              <a:rPr sz="3000" spc="-592" baseline="22222" dirty="0"/>
              <a:t>l   </a:t>
            </a:r>
            <a:r>
              <a:rPr sz="3000" spc="-585" baseline="22222" dirty="0"/>
              <a:t> </a:t>
            </a:r>
            <a:r>
              <a:rPr sz="2000" b="1" spc="-320" dirty="0">
                <a:latin typeface="Calibri"/>
                <a:cs typeface="Calibri"/>
              </a:rPr>
              <a:t>u</a:t>
            </a:r>
            <a:r>
              <a:rPr sz="3000" spc="-480" baseline="22222" dirty="0"/>
              <a:t>d</a:t>
            </a:r>
            <a:r>
              <a:rPr sz="2000" b="1" spc="-320" dirty="0">
                <a:latin typeface="Calibri"/>
                <a:cs typeface="Calibri"/>
              </a:rPr>
              <a:t>s</a:t>
            </a:r>
            <a:r>
              <a:rPr sz="3000" spc="-480" baseline="22222" dirty="0"/>
              <a:t>ir</a:t>
            </a:r>
            <a:r>
              <a:rPr sz="2000" b="1" spc="-320" dirty="0">
                <a:latin typeface="Calibri"/>
                <a:cs typeface="Calibri"/>
              </a:rPr>
              <a:t>t</a:t>
            </a:r>
            <a:r>
              <a:rPr sz="3000" spc="-480" baseline="22222" dirty="0"/>
              <a:t>e</a:t>
            </a:r>
            <a:r>
              <a:rPr sz="2000" b="1" spc="-320" dirty="0">
                <a:latin typeface="Calibri"/>
                <a:cs typeface="Calibri"/>
              </a:rPr>
              <a:t>ry</a:t>
            </a:r>
            <a:r>
              <a:rPr sz="3000" spc="-480" baseline="22222" dirty="0"/>
              <a:t>ct</a:t>
            </a:r>
            <a:r>
              <a:rPr sz="2000" b="1" spc="-320" dirty="0">
                <a:latin typeface="Calibri"/>
                <a:cs typeface="Calibri"/>
              </a:rPr>
              <a:t>s</a:t>
            </a:r>
            <a:r>
              <a:rPr sz="3000" spc="-480" baseline="22222" dirty="0"/>
              <a:t>ly</a:t>
            </a:r>
            <a:r>
              <a:rPr sz="2000" b="1" spc="-320" dirty="0">
                <a:latin typeface="Calibri"/>
                <a:cs typeface="Calibri"/>
              </a:rPr>
              <a:t>hift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49804" y="2755900"/>
            <a:ext cx="47193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point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of sale solutions </a:t>
            </a:r>
            <a:r>
              <a:rPr sz="2000" i="1" spc="-1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regarded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05605" y="3053588"/>
            <a:ext cx="180848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10" dirty="0">
                <a:solidFill>
                  <a:srgbClr val="FFFFFF"/>
                </a:solidFill>
                <a:latin typeface="Calibri"/>
                <a:cs typeface="Calibri"/>
              </a:rPr>
              <a:t>‘NDC</a:t>
            </a:r>
            <a:r>
              <a:rPr sz="28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libri"/>
                <a:cs typeface="Calibri"/>
              </a:rPr>
              <a:t>Ready’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789431"/>
            <a:ext cx="8595360" cy="0"/>
          </a:xfrm>
          <a:custGeom>
            <a:avLst/>
            <a:gdLst/>
            <a:ahLst/>
            <a:cxnLst/>
            <a:rect l="l" t="t" r="r" b="b"/>
            <a:pathLst>
              <a:path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ln w="9144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5200" y="304800"/>
            <a:ext cx="1391411" cy="3992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7360" y="810768"/>
            <a:ext cx="5282184" cy="411022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866" rIns="0" bIns="0" rtlCol="0">
            <a:spAutoFit/>
          </a:bodyPr>
          <a:lstStyle/>
          <a:p>
            <a:pPr marL="111760">
              <a:lnSpc>
                <a:spcPct val="100000"/>
              </a:lnSpc>
              <a:tabLst>
                <a:tab pos="7941309" algn="l"/>
              </a:tabLst>
            </a:pPr>
            <a:r>
              <a:rPr u="none" spc="-35" dirty="0"/>
              <a:t>Tra</a:t>
            </a:r>
            <a:r>
              <a:rPr u="sng" spc="-35" dirty="0"/>
              <a:t>velport </a:t>
            </a:r>
            <a:r>
              <a:rPr u="sng" spc="-10" dirty="0"/>
              <a:t>Merchandising</a:t>
            </a:r>
            <a:r>
              <a:rPr u="sng" spc="35" dirty="0"/>
              <a:t> </a:t>
            </a:r>
            <a:r>
              <a:rPr u="sng" spc="-15" dirty="0"/>
              <a:t>Suite	</a:t>
            </a:r>
          </a:p>
        </p:txBody>
      </p:sp>
      <p:sp>
        <p:nvSpPr>
          <p:cNvPr id="7" name="object 7"/>
          <p:cNvSpPr/>
          <p:nvPr/>
        </p:nvSpPr>
        <p:spPr>
          <a:xfrm>
            <a:off x="102107" y="1309116"/>
            <a:ext cx="1720850" cy="923925"/>
          </a:xfrm>
          <a:custGeom>
            <a:avLst/>
            <a:gdLst/>
            <a:ahLst/>
            <a:cxnLst/>
            <a:rect l="l" t="t" r="r" b="b"/>
            <a:pathLst>
              <a:path w="1720850" h="923925">
                <a:moveTo>
                  <a:pt x="0" y="923543"/>
                </a:moveTo>
                <a:lnTo>
                  <a:pt x="1720595" y="923543"/>
                </a:lnTo>
                <a:lnTo>
                  <a:pt x="1720595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9088" y="2644139"/>
            <a:ext cx="1818639" cy="922019"/>
          </a:xfrm>
          <a:custGeom>
            <a:avLst/>
            <a:gdLst/>
            <a:ahLst/>
            <a:cxnLst/>
            <a:rect l="l" t="t" r="r" b="b"/>
            <a:pathLst>
              <a:path w="1818640" h="922020">
                <a:moveTo>
                  <a:pt x="0" y="922020"/>
                </a:moveTo>
                <a:lnTo>
                  <a:pt x="1818132" y="922020"/>
                </a:lnTo>
                <a:lnTo>
                  <a:pt x="1818132" y="0"/>
                </a:lnTo>
                <a:lnTo>
                  <a:pt x="0" y="0"/>
                </a:lnTo>
                <a:lnTo>
                  <a:pt x="0" y="922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1503" y="1340230"/>
            <a:ext cx="7913370" cy="2182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414770" indent="38100" algn="r">
              <a:lnSpc>
                <a:spcPct val="100000"/>
              </a:lnSpc>
            </a:pPr>
            <a:r>
              <a:rPr sz="1800" spc="-5" dirty="0">
                <a:solidFill>
                  <a:srgbClr val="0075AF"/>
                </a:solidFill>
                <a:latin typeface="Calibri"/>
                <a:cs typeface="Calibri"/>
              </a:rPr>
              <a:t>Enables</a:t>
            </a:r>
            <a:r>
              <a:rPr sz="1800" spc="-6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75AF"/>
                </a:solidFill>
                <a:latin typeface="Calibri"/>
                <a:cs typeface="Calibri"/>
              </a:rPr>
              <a:t>airlines </a:t>
            </a:r>
            <a:r>
              <a:rPr sz="180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5A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0075AF"/>
                </a:solidFill>
                <a:latin typeface="Calibri"/>
                <a:cs typeface="Calibri"/>
              </a:rPr>
              <a:t>sell</a:t>
            </a:r>
            <a:r>
              <a:rPr sz="1800" spc="-35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5AF"/>
                </a:solidFill>
                <a:latin typeface="Calibri"/>
                <a:cs typeface="Calibri"/>
              </a:rPr>
              <a:t>how</a:t>
            </a:r>
            <a:r>
              <a:rPr sz="1800" spc="-2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75AF"/>
                </a:solidFill>
                <a:latin typeface="Calibri"/>
                <a:cs typeface="Calibri"/>
              </a:rPr>
              <a:t>they </a:t>
            </a:r>
            <a:r>
              <a:rPr sz="180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5AF"/>
                </a:solidFill>
                <a:latin typeface="Calibri"/>
                <a:cs typeface="Calibri"/>
              </a:rPr>
              <a:t>want to</a:t>
            </a:r>
            <a:r>
              <a:rPr sz="1800" spc="-7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75AF"/>
                </a:solidFill>
                <a:latin typeface="Calibri"/>
                <a:cs typeface="Calibri"/>
              </a:rPr>
              <a:t>sell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700">
              <a:latin typeface="Times New Roman"/>
              <a:cs typeface="Times New Roman"/>
            </a:endParaRPr>
          </a:p>
          <a:p>
            <a:pPr marL="6269355" marR="5080">
              <a:lnSpc>
                <a:spcPct val="100000"/>
              </a:lnSpc>
            </a:pPr>
            <a:r>
              <a:rPr sz="1800" spc="-5" dirty="0">
                <a:solidFill>
                  <a:srgbClr val="0075AF"/>
                </a:solidFill>
                <a:latin typeface="Calibri"/>
                <a:cs typeface="Calibri"/>
              </a:rPr>
              <a:t>Enables agents</a:t>
            </a:r>
            <a:r>
              <a:rPr sz="1800" spc="-65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75AF"/>
                </a:solidFill>
                <a:latin typeface="Calibri"/>
                <a:cs typeface="Calibri"/>
              </a:rPr>
              <a:t>to  </a:t>
            </a:r>
            <a:r>
              <a:rPr sz="1800" spc="-5" dirty="0">
                <a:solidFill>
                  <a:srgbClr val="0075AF"/>
                </a:solidFill>
                <a:latin typeface="Calibri"/>
                <a:cs typeface="Calibri"/>
              </a:rPr>
              <a:t>book how they  </a:t>
            </a:r>
            <a:r>
              <a:rPr sz="1800" spc="-10" dirty="0">
                <a:solidFill>
                  <a:srgbClr val="0075AF"/>
                </a:solidFill>
                <a:latin typeface="Calibri"/>
                <a:cs typeface="Calibri"/>
              </a:rPr>
              <a:t>want to</a:t>
            </a:r>
            <a:r>
              <a:rPr sz="1800" spc="-85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75AF"/>
                </a:solidFill>
                <a:latin typeface="Calibri"/>
                <a:cs typeface="Calibri"/>
              </a:rPr>
              <a:t>book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789431"/>
            <a:ext cx="8595360" cy="0"/>
          </a:xfrm>
          <a:custGeom>
            <a:avLst/>
            <a:gdLst/>
            <a:ahLst/>
            <a:cxnLst/>
            <a:rect l="l" t="t" r="r" b="b"/>
            <a:pathLst>
              <a:path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ln w="9144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9000" y="342900"/>
            <a:ext cx="1676400" cy="3611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752" rIns="0" bIns="0" rtlCol="0">
            <a:spAutoFit/>
          </a:bodyPr>
          <a:lstStyle/>
          <a:p>
            <a:pPr marL="111760">
              <a:lnSpc>
                <a:spcPct val="100000"/>
              </a:lnSpc>
            </a:pPr>
            <a:r>
              <a:rPr u="none" spc="-5" dirty="0"/>
              <a:t>W</a:t>
            </a:r>
            <a:r>
              <a:rPr sz="2250" u="none" spc="-5" dirty="0"/>
              <a:t>HO</a:t>
            </a:r>
            <a:r>
              <a:rPr sz="2250" u="none" spc="35" dirty="0"/>
              <a:t> </a:t>
            </a:r>
            <a:r>
              <a:rPr sz="2250" u="none" spc="-5" dirty="0"/>
              <a:t>WINS</a:t>
            </a:r>
            <a:r>
              <a:rPr u="none" spc="-5" dirty="0"/>
              <a:t>?</a:t>
            </a:r>
            <a:endParaRPr sz="2250"/>
          </a:p>
        </p:txBody>
      </p:sp>
      <p:sp>
        <p:nvSpPr>
          <p:cNvPr id="5" name="object 5"/>
          <p:cNvSpPr txBox="1"/>
          <p:nvPr/>
        </p:nvSpPr>
        <p:spPr>
          <a:xfrm>
            <a:off x="8538209" y="4818278"/>
            <a:ext cx="2571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B79A7D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2175" y="1010158"/>
            <a:ext cx="32937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A1A7AC"/>
                </a:solidFill>
                <a:latin typeface="Arial"/>
                <a:cs typeface="Arial"/>
              </a:rPr>
              <a:t>Product</a:t>
            </a:r>
            <a:r>
              <a:rPr sz="2400" b="1" spc="-80" dirty="0">
                <a:solidFill>
                  <a:srgbClr val="A1A7A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1A7AC"/>
                </a:solidFill>
                <a:latin typeface="Arial"/>
                <a:cs typeface="Arial"/>
              </a:rPr>
              <a:t>differentiation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2175" y="1454658"/>
            <a:ext cx="4725670" cy="82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404040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747A82"/>
                </a:solidFill>
                <a:latin typeface="Arial"/>
                <a:cs typeface="Arial"/>
              </a:rPr>
              <a:t>Marketing the richness and uniqueness of airline  products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04040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747A82"/>
                </a:solidFill>
                <a:latin typeface="Arial"/>
                <a:cs typeface="Arial"/>
              </a:rPr>
              <a:t>Marketing personalized</a:t>
            </a:r>
            <a:r>
              <a:rPr sz="1600" spc="-15" dirty="0">
                <a:solidFill>
                  <a:srgbClr val="747A8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747A82"/>
                </a:solidFill>
                <a:latin typeface="Arial"/>
                <a:cs typeface="Arial"/>
              </a:rPr>
              <a:t>offers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2175" y="2324735"/>
            <a:ext cx="45104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A1A7AC"/>
                </a:solidFill>
                <a:latin typeface="Arial"/>
                <a:cs typeface="Arial"/>
              </a:rPr>
              <a:t>Access </a:t>
            </a:r>
            <a:r>
              <a:rPr sz="2400" b="1" dirty="0">
                <a:solidFill>
                  <a:srgbClr val="A1A7AC"/>
                </a:solidFill>
                <a:latin typeface="Arial"/>
                <a:cs typeface="Arial"/>
              </a:rPr>
              <a:t>to full </a:t>
            </a:r>
            <a:r>
              <a:rPr sz="2400" b="1" spc="-5" dirty="0">
                <a:solidFill>
                  <a:srgbClr val="A1A7AC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A1A7AC"/>
                </a:solidFill>
                <a:latin typeface="Arial"/>
                <a:cs typeface="Arial"/>
              </a:rPr>
              <a:t>rich</a:t>
            </a:r>
            <a:r>
              <a:rPr sz="2400" b="1" spc="-60" dirty="0">
                <a:solidFill>
                  <a:srgbClr val="A1A7A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1A7AC"/>
                </a:solidFill>
                <a:latin typeface="Arial"/>
                <a:cs typeface="Arial"/>
              </a:rPr>
              <a:t>Content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2175" y="2769489"/>
            <a:ext cx="5331460" cy="82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404040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434343"/>
                </a:solidFill>
                <a:latin typeface="Arial"/>
                <a:cs typeface="Arial"/>
              </a:rPr>
              <a:t>Compare flight products based on schedule, price</a:t>
            </a:r>
            <a:r>
              <a:rPr sz="1600" spc="9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spc="-5" dirty="0">
                <a:solidFill>
                  <a:srgbClr val="434343"/>
                </a:solidFill>
                <a:latin typeface="Arial"/>
                <a:cs typeface="Arial"/>
              </a:rPr>
              <a:t>value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404040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Work with </a:t>
            </a:r>
            <a:r>
              <a:rPr sz="1600" spc="-5" dirty="0">
                <a:solidFill>
                  <a:srgbClr val="434343"/>
                </a:solidFill>
                <a:latin typeface="Arial"/>
                <a:cs typeface="Arial"/>
              </a:rPr>
              <a:t>real-time product and fare</a:t>
            </a:r>
            <a:r>
              <a:rPr sz="1600" spc="9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34343"/>
                </a:solidFill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9230" y="3632911"/>
            <a:ext cx="32251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A1A7AC"/>
                </a:solidFill>
                <a:latin typeface="Arial"/>
                <a:cs typeface="Arial"/>
              </a:rPr>
              <a:t>Transparent</a:t>
            </a:r>
            <a:r>
              <a:rPr sz="2400" b="1" spc="-55" dirty="0">
                <a:solidFill>
                  <a:srgbClr val="A1A7A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1A7AC"/>
                </a:solidFill>
                <a:latin typeface="Arial"/>
                <a:cs typeface="Arial"/>
              </a:rPr>
              <a:t>shopping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9230" y="4077716"/>
            <a:ext cx="5066665" cy="818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790812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434343"/>
                </a:solidFill>
                <a:latin typeface="Arial"/>
                <a:cs typeface="Arial"/>
              </a:rPr>
              <a:t>Deliver the right products at the right</a:t>
            </a:r>
            <a:r>
              <a:rPr sz="1600" spc="10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34343"/>
                </a:solidFill>
                <a:latin typeface="Arial"/>
                <a:cs typeface="Arial"/>
              </a:rPr>
              <a:t>prices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790812"/>
              </a:buClr>
              <a:buSzPct val="125000"/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Offer </a:t>
            </a:r>
            <a:r>
              <a:rPr sz="1600" spc="-5" dirty="0">
                <a:solidFill>
                  <a:srgbClr val="434343"/>
                </a:solidFill>
                <a:latin typeface="Arial"/>
                <a:cs typeface="Arial"/>
              </a:rPr>
              <a:t>each traveler the opportunity to shop based on 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what </a:t>
            </a:r>
            <a:r>
              <a:rPr sz="1600" spc="-5" dirty="0">
                <a:solidFill>
                  <a:srgbClr val="434343"/>
                </a:solidFill>
                <a:latin typeface="Arial"/>
                <a:cs typeface="Arial"/>
              </a:rPr>
              <a:t>they value – be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it </a:t>
            </a:r>
            <a:r>
              <a:rPr sz="1600" spc="-5" dirty="0">
                <a:solidFill>
                  <a:srgbClr val="434343"/>
                </a:solidFill>
                <a:latin typeface="Arial"/>
                <a:cs typeface="Arial"/>
              </a:rPr>
              <a:t>anonymous or</a:t>
            </a:r>
            <a:r>
              <a:rPr sz="1600" spc="10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34343"/>
                </a:solidFill>
                <a:latin typeface="Arial"/>
                <a:cs typeface="Arial"/>
              </a:rPr>
              <a:t>personalized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600" y="1054608"/>
            <a:ext cx="2895600" cy="1085215"/>
          </a:xfrm>
          <a:custGeom>
            <a:avLst/>
            <a:gdLst/>
            <a:ahLst/>
            <a:cxnLst/>
            <a:rect l="l" t="t" r="r" b="b"/>
            <a:pathLst>
              <a:path w="2895600" h="1085214">
                <a:moveTo>
                  <a:pt x="2783840" y="0"/>
                </a:moveTo>
                <a:lnTo>
                  <a:pt x="111721" y="0"/>
                </a:lnTo>
                <a:lnTo>
                  <a:pt x="68231" y="8782"/>
                </a:lnTo>
                <a:lnTo>
                  <a:pt x="32719" y="32734"/>
                </a:lnTo>
                <a:lnTo>
                  <a:pt x="8778" y="68258"/>
                </a:lnTo>
                <a:lnTo>
                  <a:pt x="0" y="111759"/>
                </a:lnTo>
                <a:lnTo>
                  <a:pt x="0" y="973327"/>
                </a:lnTo>
                <a:lnTo>
                  <a:pt x="8778" y="1016829"/>
                </a:lnTo>
                <a:lnTo>
                  <a:pt x="32719" y="1052353"/>
                </a:lnTo>
                <a:lnTo>
                  <a:pt x="68231" y="1076305"/>
                </a:lnTo>
                <a:lnTo>
                  <a:pt x="111721" y="1085087"/>
                </a:lnTo>
                <a:lnTo>
                  <a:pt x="2783840" y="1085087"/>
                </a:lnTo>
                <a:lnTo>
                  <a:pt x="2827341" y="1076305"/>
                </a:lnTo>
                <a:lnTo>
                  <a:pt x="2862865" y="1052353"/>
                </a:lnTo>
                <a:lnTo>
                  <a:pt x="2886817" y="1016829"/>
                </a:lnTo>
                <a:lnTo>
                  <a:pt x="2895600" y="973327"/>
                </a:lnTo>
                <a:lnTo>
                  <a:pt x="2895600" y="111759"/>
                </a:lnTo>
                <a:lnTo>
                  <a:pt x="2886817" y="68258"/>
                </a:lnTo>
                <a:lnTo>
                  <a:pt x="2862865" y="32734"/>
                </a:lnTo>
                <a:lnTo>
                  <a:pt x="2827341" y="8782"/>
                </a:lnTo>
                <a:lnTo>
                  <a:pt x="2783840" y="0"/>
                </a:lnTo>
                <a:close/>
              </a:path>
            </a:pathLst>
          </a:custGeom>
          <a:solidFill>
            <a:srgbClr val="003A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1239" y="1342516"/>
            <a:ext cx="129159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Airline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8600" y="2342388"/>
            <a:ext cx="2895600" cy="1087120"/>
          </a:xfrm>
          <a:custGeom>
            <a:avLst/>
            <a:gdLst/>
            <a:ahLst/>
            <a:cxnLst/>
            <a:rect l="l" t="t" r="r" b="b"/>
            <a:pathLst>
              <a:path w="2895600" h="1087120">
                <a:moveTo>
                  <a:pt x="2783713" y="0"/>
                </a:moveTo>
                <a:lnTo>
                  <a:pt x="111874" y="0"/>
                </a:lnTo>
                <a:lnTo>
                  <a:pt x="68328" y="8784"/>
                </a:lnTo>
                <a:lnTo>
                  <a:pt x="32767" y="32750"/>
                </a:lnTo>
                <a:lnTo>
                  <a:pt x="8791" y="68312"/>
                </a:lnTo>
                <a:lnTo>
                  <a:pt x="0" y="111887"/>
                </a:lnTo>
                <a:lnTo>
                  <a:pt x="0" y="974725"/>
                </a:lnTo>
                <a:lnTo>
                  <a:pt x="8791" y="1018299"/>
                </a:lnTo>
                <a:lnTo>
                  <a:pt x="32767" y="1053861"/>
                </a:lnTo>
                <a:lnTo>
                  <a:pt x="68328" y="1077827"/>
                </a:lnTo>
                <a:lnTo>
                  <a:pt x="111874" y="1086612"/>
                </a:lnTo>
                <a:lnTo>
                  <a:pt x="2783713" y="1086612"/>
                </a:lnTo>
                <a:lnTo>
                  <a:pt x="2827287" y="1077827"/>
                </a:lnTo>
                <a:lnTo>
                  <a:pt x="2862849" y="1053861"/>
                </a:lnTo>
                <a:lnTo>
                  <a:pt x="2886815" y="1018299"/>
                </a:lnTo>
                <a:lnTo>
                  <a:pt x="2895600" y="974725"/>
                </a:lnTo>
                <a:lnTo>
                  <a:pt x="2895600" y="111887"/>
                </a:lnTo>
                <a:lnTo>
                  <a:pt x="2886815" y="68312"/>
                </a:lnTo>
                <a:lnTo>
                  <a:pt x="2862849" y="32750"/>
                </a:lnTo>
                <a:lnTo>
                  <a:pt x="2827287" y="8784"/>
                </a:lnTo>
                <a:lnTo>
                  <a:pt x="2783713" y="0"/>
                </a:lnTo>
                <a:close/>
              </a:path>
            </a:pathLst>
          </a:custGeom>
          <a:solidFill>
            <a:srgbClr val="005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87627" y="2631185"/>
            <a:ext cx="117792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8600" y="3657600"/>
            <a:ext cx="2895600" cy="1087120"/>
          </a:xfrm>
          <a:custGeom>
            <a:avLst/>
            <a:gdLst/>
            <a:ahLst/>
            <a:cxnLst/>
            <a:rect l="l" t="t" r="r" b="b"/>
            <a:pathLst>
              <a:path w="2895600" h="1087120">
                <a:moveTo>
                  <a:pt x="2783713" y="0"/>
                </a:moveTo>
                <a:lnTo>
                  <a:pt x="111874" y="0"/>
                </a:lnTo>
                <a:lnTo>
                  <a:pt x="68328" y="8784"/>
                </a:lnTo>
                <a:lnTo>
                  <a:pt x="32767" y="32750"/>
                </a:lnTo>
                <a:lnTo>
                  <a:pt x="8791" y="68312"/>
                </a:lnTo>
                <a:lnTo>
                  <a:pt x="0" y="111887"/>
                </a:lnTo>
                <a:lnTo>
                  <a:pt x="0" y="974737"/>
                </a:lnTo>
                <a:lnTo>
                  <a:pt x="8791" y="1018283"/>
                </a:lnTo>
                <a:lnTo>
                  <a:pt x="32767" y="1053844"/>
                </a:lnTo>
                <a:lnTo>
                  <a:pt x="68328" y="1077820"/>
                </a:lnTo>
                <a:lnTo>
                  <a:pt x="111874" y="1086612"/>
                </a:lnTo>
                <a:lnTo>
                  <a:pt x="2783713" y="1086612"/>
                </a:lnTo>
                <a:lnTo>
                  <a:pt x="2827287" y="1077820"/>
                </a:lnTo>
                <a:lnTo>
                  <a:pt x="2862849" y="1053844"/>
                </a:lnTo>
                <a:lnTo>
                  <a:pt x="2886815" y="1018283"/>
                </a:lnTo>
                <a:lnTo>
                  <a:pt x="2895600" y="974737"/>
                </a:lnTo>
                <a:lnTo>
                  <a:pt x="2895600" y="111887"/>
                </a:lnTo>
                <a:lnTo>
                  <a:pt x="2886815" y="68312"/>
                </a:lnTo>
                <a:lnTo>
                  <a:pt x="2862849" y="32750"/>
                </a:lnTo>
                <a:lnTo>
                  <a:pt x="2827287" y="8784"/>
                </a:lnTo>
                <a:lnTo>
                  <a:pt x="2783713" y="0"/>
                </a:lnTo>
                <a:close/>
              </a:path>
            </a:pathLst>
          </a:custGeom>
          <a:solidFill>
            <a:srgbClr val="79D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87323" y="3946448"/>
            <a:ext cx="117856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747A82"/>
                </a:solidFill>
                <a:latin typeface="Arial"/>
                <a:cs typeface="Arial"/>
              </a:rPr>
              <a:t>Buyer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304800"/>
            <a:ext cx="1391411" cy="3992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988" y="1092708"/>
            <a:ext cx="713232" cy="3244596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866" rIns="0" bIns="0" rtlCol="0">
            <a:spAutoFit/>
          </a:bodyPr>
          <a:lstStyle/>
          <a:p>
            <a:pPr marL="111760">
              <a:lnSpc>
                <a:spcPct val="100000"/>
              </a:lnSpc>
              <a:tabLst>
                <a:tab pos="8668385" algn="l"/>
              </a:tabLst>
            </a:pPr>
            <a:r>
              <a:rPr spc="-10" dirty="0"/>
              <a:t>Agenda	</a:t>
            </a:r>
          </a:p>
        </p:txBody>
      </p:sp>
      <p:sp>
        <p:nvSpPr>
          <p:cNvPr id="6" name="object 6"/>
          <p:cNvSpPr/>
          <p:nvPr/>
        </p:nvSpPr>
        <p:spPr>
          <a:xfrm>
            <a:off x="583691" y="1193291"/>
            <a:ext cx="8316468" cy="818387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079" y="1196339"/>
            <a:ext cx="749808" cy="74828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967" y="1970532"/>
            <a:ext cx="8007096" cy="818388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783" y="1973579"/>
            <a:ext cx="748284" cy="749807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6967" y="2749295"/>
            <a:ext cx="8007096" cy="818387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783" y="2752344"/>
            <a:ext cx="748284" cy="748284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9787" y="3526535"/>
            <a:ext cx="8304275" cy="818388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3373" y="1301496"/>
            <a:ext cx="6296025" cy="2776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is NDC &amp;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Why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Does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Matter?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309880">
              <a:lnSpc>
                <a:spcPct val="100000"/>
              </a:lnSpc>
            </a:pPr>
            <a:r>
              <a:rPr sz="2700" spc="-35" dirty="0">
                <a:solidFill>
                  <a:srgbClr val="FFFFFF"/>
                </a:solidFill>
                <a:latin typeface="Calibri"/>
                <a:cs typeface="Calibri"/>
              </a:rPr>
              <a:t>Travelport’s take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7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2700">
              <a:latin typeface="Calibri"/>
              <a:cs typeface="Calibri"/>
            </a:endParaRPr>
          </a:p>
          <a:p>
            <a:pPr marL="12700" marR="5080" indent="297180">
              <a:lnSpc>
                <a:spcPts val="6130"/>
              </a:lnSpc>
              <a:spcBef>
                <a:spcPts val="685"/>
              </a:spcBef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example brought to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life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with Air Canada 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9079" y="3529584"/>
            <a:ext cx="749808" cy="749808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304800"/>
            <a:ext cx="1391411" cy="3992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786383"/>
            <a:ext cx="9144000" cy="424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400">
              <a:latin typeface="Times New Roman"/>
              <a:cs typeface="Times New Roman"/>
            </a:endParaRPr>
          </a:p>
          <a:p>
            <a:pPr marL="423545">
              <a:lnSpc>
                <a:spcPct val="100000"/>
              </a:lnSpc>
            </a:pPr>
            <a:r>
              <a:rPr sz="1100" dirty="0">
                <a:solidFill>
                  <a:srgbClr val="0075AF"/>
                </a:solidFill>
                <a:latin typeface="Calibri"/>
                <a:cs typeface="Calibri"/>
              </a:rPr>
              <a:t>–</a:t>
            </a:r>
            <a:r>
              <a:rPr sz="1100" spc="-9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75AF"/>
                </a:solidFill>
                <a:latin typeface="Calibri"/>
                <a:cs typeface="Calibri"/>
              </a:rPr>
              <a:t>18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86383"/>
            <a:ext cx="9144000" cy="4242816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866" rIns="0" bIns="0" rtlCol="0">
            <a:spAutoFit/>
          </a:bodyPr>
          <a:lstStyle/>
          <a:p>
            <a:pPr marL="73660">
              <a:lnSpc>
                <a:spcPct val="100000"/>
              </a:lnSpc>
              <a:tabLst>
                <a:tab pos="8668385" algn="l"/>
              </a:tabLst>
            </a:pPr>
            <a:r>
              <a:rPr spc="-40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Calibri"/>
                <a:cs typeface="Calibri"/>
              </a:rPr>
              <a:t>Let’s </a:t>
            </a:r>
            <a:r>
              <a:rPr spc="-30" dirty="0">
                <a:latin typeface="Calibri"/>
                <a:cs typeface="Calibri"/>
              </a:rPr>
              <a:t>take </a:t>
            </a:r>
            <a:r>
              <a:rPr spc="-5" dirty="0">
                <a:latin typeface="Calibri"/>
                <a:cs typeface="Calibri"/>
              </a:rPr>
              <a:t>a </a:t>
            </a:r>
            <a:r>
              <a:rPr spc="-20" dirty="0">
                <a:latin typeface="Calibri"/>
                <a:cs typeface="Calibri"/>
              </a:rPr>
              <a:t>test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flight!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1387" y="1952879"/>
            <a:ext cx="310451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u="none" spc="-10" dirty="0">
                <a:solidFill>
                  <a:srgbClr val="FFFFFF"/>
                </a:solidFill>
              </a:rPr>
              <a:t>What agents</a:t>
            </a:r>
            <a:r>
              <a:rPr sz="3600" u="none" spc="-110" dirty="0">
                <a:solidFill>
                  <a:srgbClr val="FFFFFF"/>
                </a:solidFill>
              </a:rPr>
              <a:t> </a:t>
            </a:r>
            <a:r>
              <a:rPr sz="3600" u="none" spc="-5" dirty="0">
                <a:solidFill>
                  <a:srgbClr val="FFFFFF"/>
                </a:solidFill>
              </a:rPr>
              <a:t>see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304800"/>
            <a:ext cx="1391411" cy="3992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988" y="1092708"/>
            <a:ext cx="713232" cy="3244596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866" rIns="0" bIns="0" rtlCol="0">
            <a:spAutoFit/>
          </a:bodyPr>
          <a:lstStyle/>
          <a:p>
            <a:pPr marL="111760">
              <a:lnSpc>
                <a:spcPct val="100000"/>
              </a:lnSpc>
              <a:tabLst>
                <a:tab pos="8668385" algn="l"/>
              </a:tabLst>
            </a:pPr>
            <a:r>
              <a:rPr spc="-10" dirty="0"/>
              <a:t>Agenda	</a:t>
            </a:r>
          </a:p>
        </p:txBody>
      </p:sp>
      <p:sp>
        <p:nvSpPr>
          <p:cNvPr id="6" name="object 6"/>
          <p:cNvSpPr/>
          <p:nvPr/>
        </p:nvSpPr>
        <p:spPr>
          <a:xfrm>
            <a:off x="583691" y="1193291"/>
            <a:ext cx="8316468" cy="818387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079" y="1196339"/>
            <a:ext cx="749808" cy="74828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967" y="1970532"/>
            <a:ext cx="8007096" cy="818388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783" y="1973579"/>
            <a:ext cx="748284" cy="749807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6967" y="2749295"/>
            <a:ext cx="8007096" cy="818387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783" y="2752344"/>
            <a:ext cx="748284" cy="748284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9787" y="3526535"/>
            <a:ext cx="8304275" cy="818388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3373" y="1301496"/>
            <a:ext cx="6296025" cy="2776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is NDC &amp;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Why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Does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Matter?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309880">
              <a:lnSpc>
                <a:spcPct val="100000"/>
              </a:lnSpc>
            </a:pPr>
            <a:r>
              <a:rPr sz="2700" spc="-35" dirty="0">
                <a:solidFill>
                  <a:srgbClr val="FFFFFF"/>
                </a:solidFill>
                <a:latin typeface="Calibri"/>
                <a:cs typeface="Calibri"/>
              </a:rPr>
              <a:t>Travelport’s take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7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2700">
              <a:latin typeface="Calibri"/>
              <a:cs typeface="Calibri"/>
            </a:endParaRPr>
          </a:p>
          <a:p>
            <a:pPr marL="12700" marR="5080" indent="297180">
              <a:lnSpc>
                <a:spcPts val="6130"/>
              </a:lnSpc>
              <a:spcBef>
                <a:spcPts val="685"/>
              </a:spcBef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example brought to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life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with Air Canada 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9079" y="3529584"/>
            <a:ext cx="749808" cy="749808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852" y="771144"/>
            <a:ext cx="6632448" cy="4177284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1853" y="823595"/>
            <a:ext cx="1574165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006BA6"/>
                </a:solidFill>
                <a:latin typeface="Calibri"/>
                <a:cs typeface="Calibri"/>
              </a:rPr>
              <a:t>Fare </a:t>
            </a:r>
            <a:r>
              <a:rPr sz="1500" b="1" dirty="0">
                <a:solidFill>
                  <a:srgbClr val="006BA6"/>
                </a:solidFill>
                <a:latin typeface="Calibri"/>
                <a:cs typeface="Calibri"/>
              </a:rPr>
              <a:t>shop</a:t>
            </a:r>
            <a:r>
              <a:rPr sz="1500" b="1" spc="-105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results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Montreal </a:t>
            </a:r>
            <a:r>
              <a:rPr sz="1500" spc="-10" dirty="0">
                <a:solidFill>
                  <a:srgbClr val="006BA6"/>
                </a:solidFill>
                <a:latin typeface="Calibri"/>
                <a:cs typeface="Calibri"/>
              </a:rPr>
              <a:t>to</a:t>
            </a:r>
            <a:r>
              <a:rPr sz="1500" spc="-95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London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4647" y="1543811"/>
            <a:ext cx="4716780" cy="257708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852" y="771144"/>
            <a:ext cx="6632448" cy="4177284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1853" y="844550"/>
            <a:ext cx="2414905" cy="185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006BA6"/>
                </a:solidFill>
                <a:latin typeface="Calibri"/>
                <a:cs typeface="Calibri"/>
              </a:rPr>
              <a:t>Fare </a:t>
            </a:r>
            <a:r>
              <a:rPr sz="1500" b="1" dirty="0">
                <a:solidFill>
                  <a:srgbClr val="006BA6"/>
                </a:solidFill>
                <a:latin typeface="Calibri"/>
                <a:cs typeface="Calibri"/>
              </a:rPr>
              <a:t>shop</a:t>
            </a:r>
            <a:r>
              <a:rPr sz="1500" b="1" spc="-105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results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Montreal </a:t>
            </a:r>
            <a:r>
              <a:rPr sz="1500" spc="-10" dirty="0">
                <a:solidFill>
                  <a:srgbClr val="006BA6"/>
                </a:solidFill>
                <a:latin typeface="Calibri"/>
                <a:cs typeface="Calibri"/>
              </a:rPr>
              <a:t>to</a:t>
            </a:r>
            <a:r>
              <a:rPr sz="1500" spc="-95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London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500" b="1" spc="-15" dirty="0">
                <a:solidFill>
                  <a:srgbClr val="006BA6"/>
                </a:solidFill>
                <a:latin typeface="Calibri"/>
                <a:cs typeface="Calibri"/>
              </a:rPr>
              <a:t>Fare </a:t>
            </a: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Price </a:t>
            </a: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shown </a:t>
            </a:r>
            <a:r>
              <a:rPr sz="1500" dirty="0">
                <a:solidFill>
                  <a:srgbClr val="006BA6"/>
                </a:solidFill>
                <a:latin typeface="Calibri"/>
                <a:cs typeface="Calibri"/>
              </a:rPr>
              <a:t>in </a:t>
            </a: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white  indicates carrier does not  participate </a:t>
            </a:r>
            <a:r>
              <a:rPr sz="1500" dirty="0">
                <a:solidFill>
                  <a:srgbClr val="006BA6"/>
                </a:solidFill>
                <a:latin typeface="Calibri"/>
                <a:cs typeface="Calibri"/>
              </a:rPr>
              <a:t>in Rich </a:t>
            </a:r>
            <a:r>
              <a:rPr sz="1500" spc="-10" dirty="0">
                <a:solidFill>
                  <a:srgbClr val="006BA6"/>
                </a:solidFill>
                <a:latin typeface="Calibri"/>
                <a:cs typeface="Calibri"/>
              </a:rPr>
              <a:t>Content</a:t>
            </a:r>
            <a:r>
              <a:rPr sz="1500" spc="-100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6BA6"/>
                </a:solidFill>
                <a:latin typeface="Calibri"/>
                <a:cs typeface="Calibri"/>
              </a:rPr>
              <a:t>and  </a:t>
            </a: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Branding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4647" y="1543811"/>
            <a:ext cx="4716780" cy="257708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2194" y="2612898"/>
            <a:ext cx="558165" cy="161925"/>
          </a:xfrm>
          <a:custGeom>
            <a:avLst/>
            <a:gdLst/>
            <a:ahLst/>
            <a:cxnLst/>
            <a:rect l="l" t="t" r="r" b="b"/>
            <a:pathLst>
              <a:path w="558164" h="161925">
                <a:moveTo>
                  <a:pt x="0" y="80771"/>
                </a:moveTo>
                <a:lnTo>
                  <a:pt x="38071" y="40019"/>
                </a:lnTo>
                <a:lnTo>
                  <a:pt x="81676" y="23669"/>
                </a:lnTo>
                <a:lnTo>
                  <a:pt x="138119" y="11034"/>
                </a:lnTo>
                <a:lnTo>
                  <a:pt x="204743" y="2887"/>
                </a:lnTo>
                <a:lnTo>
                  <a:pt x="278891" y="0"/>
                </a:lnTo>
                <a:lnTo>
                  <a:pt x="353040" y="2887"/>
                </a:lnTo>
                <a:lnTo>
                  <a:pt x="419664" y="11034"/>
                </a:lnTo>
                <a:lnTo>
                  <a:pt x="476107" y="23669"/>
                </a:lnTo>
                <a:lnTo>
                  <a:pt x="519712" y="40019"/>
                </a:lnTo>
                <a:lnTo>
                  <a:pt x="557783" y="80771"/>
                </a:lnTo>
                <a:lnTo>
                  <a:pt x="547823" y="102233"/>
                </a:lnTo>
                <a:lnTo>
                  <a:pt x="476107" y="137874"/>
                </a:lnTo>
                <a:lnTo>
                  <a:pt x="419664" y="150509"/>
                </a:lnTo>
                <a:lnTo>
                  <a:pt x="353040" y="158656"/>
                </a:lnTo>
                <a:lnTo>
                  <a:pt x="278891" y="161544"/>
                </a:lnTo>
                <a:lnTo>
                  <a:pt x="204743" y="158656"/>
                </a:lnTo>
                <a:lnTo>
                  <a:pt x="138119" y="150509"/>
                </a:lnTo>
                <a:lnTo>
                  <a:pt x="81676" y="137874"/>
                </a:lnTo>
                <a:lnTo>
                  <a:pt x="38071" y="121524"/>
                </a:lnTo>
                <a:lnTo>
                  <a:pt x="0" y="80771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2194" y="2137410"/>
            <a:ext cx="558165" cy="163195"/>
          </a:xfrm>
          <a:custGeom>
            <a:avLst/>
            <a:gdLst/>
            <a:ahLst/>
            <a:cxnLst/>
            <a:rect l="l" t="t" r="r" b="b"/>
            <a:pathLst>
              <a:path w="558164" h="163194">
                <a:moveTo>
                  <a:pt x="0" y="81533"/>
                </a:moveTo>
                <a:lnTo>
                  <a:pt x="38071" y="40357"/>
                </a:lnTo>
                <a:lnTo>
                  <a:pt x="81676" y="23860"/>
                </a:lnTo>
                <a:lnTo>
                  <a:pt x="138119" y="11119"/>
                </a:lnTo>
                <a:lnTo>
                  <a:pt x="204743" y="2908"/>
                </a:lnTo>
                <a:lnTo>
                  <a:pt x="278891" y="0"/>
                </a:lnTo>
                <a:lnTo>
                  <a:pt x="353040" y="2908"/>
                </a:lnTo>
                <a:lnTo>
                  <a:pt x="419664" y="11119"/>
                </a:lnTo>
                <a:lnTo>
                  <a:pt x="476107" y="23860"/>
                </a:lnTo>
                <a:lnTo>
                  <a:pt x="519712" y="40357"/>
                </a:lnTo>
                <a:lnTo>
                  <a:pt x="557783" y="81533"/>
                </a:lnTo>
                <a:lnTo>
                  <a:pt x="547823" y="103228"/>
                </a:lnTo>
                <a:lnTo>
                  <a:pt x="476107" y="139207"/>
                </a:lnTo>
                <a:lnTo>
                  <a:pt x="419664" y="151948"/>
                </a:lnTo>
                <a:lnTo>
                  <a:pt x="353040" y="160159"/>
                </a:lnTo>
                <a:lnTo>
                  <a:pt x="278891" y="163067"/>
                </a:lnTo>
                <a:lnTo>
                  <a:pt x="204743" y="160159"/>
                </a:lnTo>
                <a:lnTo>
                  <a:pt x="138119" y="151948"/>
                </a:lnTo>
                <a:lnTo>
                  <a:pt x="81676" y="139207"/>
                </a:lnTo>
                <a:lnTo>
                  <a:pt x="38071" y="122710"/>
                </a:lnTo>
                <a:lnTo>
                  <a:pt x="0" y="81533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852" y="771144"/>
            <a:ext cx="6632448" cy="4177284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1853" y="844550"/>
            <a:ext cx="2567940" cy="368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5" dirty="0">
                <a:solidFill>
                  <a:srgbClr val="006BA6"/>
                </a:solidFill>
                <a:latin typeface="Calibri"/>
                <a:cs typeface="Calibri"/>
              </a:rPr>
              <a:t>Fare </a:t>
            </a: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shop</a:t>
            </a:r>
            <a:r>
              <a:rPr sz="1500" b="1" spc="-90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results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Montreal </a:t>
            </a:r>
            <a:r>
              <a:rPr sz="1500" spc="-10" dirty="0">
                <a:solidFill>
                  <a:srgbClr val="006BA6"/>
                </a:solidFill>
                <a:latin typeface="Calibri"/>
                <a:cs typeface="Calibri"/>
              </a:rPr>
              <a:t>to</a:t>
            </a:r>
            <a:r>
              <a:rPr sz="1500" spc="-95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London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157480">
              <a:lnSpc>
                <a:spcPct val="100000"/>
              </a:lnSpc>
            </a:pPr>
            <a:r>
              <a:rPr sz="1500" b="1" spc="-15" dirty="0">
                <a:solidFill>
                  <a:srgbClr val="006BA6"/>
                </a:solidFill>
                <a:latin typeface="Calibri"/>
                <a:cs typeface="Calibri"/>
              </a:rPr>
              <a:t>Fare </a:t>
            </a: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Price </a:t>
            </a: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shown </a:t>
            </a:r>
            <a:r>
              <a:rPr sz="1500" dirty="0">
                <a:solidFill>
                  <a:srgbClr val="006BA6"/>
                </a:solidFill>
                <a:latin typeface="Calibri"/>
                <a:cs typeface="Calibri"/>
              </a:rPr>
              <a:t>in </a:t>
            </a: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white  indicates carrier does not  participate </a:t>
            </a:r>
            <a:r>
              <a:rPr sz="1500" dirty="0">
                <a:solidFill>
                  <a:srgbClr val="006BA6"/>
                </a:solidFill>
                <a:latin typeface="Calibri"/>
                <a:cs typeface="Calibri"/>
              </a:rPr>
              <a:t>in Rich </a:t>
            </a:r>
            <a:r>
              <a:rPr sz="1500" spc="-10" dirty="0">
                <a:solidFill>
                  <a:srgbClr val="006BA6"/>
                </a:solidFill>
                <a:latin typeface="Calibri"/>
                <a:cs typeface="Calibri"/>
              </a:rPr>
              <a:t>Content</a:t>
            </a:r>
            <a:r>
              <a:rPr sz="1500" spc="-100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6BA6"/>
                </a:solidFill>
                <a:latin typeface="Calibri"/>
                <a:cs typeface="Calibri"/>
              </a:rPr>
              <a:t>and  </a:t>
            </a: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Branding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157480">
              <a:lnSpc>
                <a:spcPct val="100000"/>
              </a:lnSpc>
            </a:pPr>
            <a:r>
              <a:rPr sz="1500" b="1" spc="-15" dirty="0">
                <a:solidFill>
                  <a:srgbClr val="006BA6"/>
                </a:solidFill>
                <a:latin typeface="Calibri"/>
                <a:cs typeface="Calibri"/>
              </a:rPr>
              <a:t>Fare </a:t>
            </a: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Price </a:t>
            </a: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shown </a:t>
            </a:r>
            <a:r>
              <a:rPr sz="1500" dirty="0">
                <a:solidFill>
                  <a:srgbClr val="006BA6"/>
                </a:solidFill>
                <a:latin typeface="Calibri"/>
                <a:cs typeface="Calibri"/>
              </a:rPr>
              <a:t>in </a:t>
            </a:r>
            <a:r>
              <a:rPr sz="1500" b="1" spc="-10" dirty="0">
                <a:solidFill>
                  <a:srgbClr val="78BD1F"/>
                </a:solidFill>
                <a:latin typeface="Calibri"/>
                <a:cs typeface="Calibri"/>
              </a:rPr>
              <a:t>green  </a:t>
            </a: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indicates carriers that </a:t>
            </a:r>
            <a:r>
              <a:rPr sz="1500" dirty="0">
                <a:solidFill>
                  <a:srgbClr val="006BA6"/>
                </a:solidFill>
                <a:latin typeface="Calibri"/>
                <a:cs typeface="Calibri"/>
              </a:rPr>
              <a:t>do  </a:t>
            </a: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participate </a:t>
            </a:r>
            <a:r>
              <a:rPr sz="1500" dirty="0">
                <a:solidFill>
                  <a:srgbClr val="006BA6"/>
                </a:solidFill>
                <a:latin typeface="Calibri"/>
                <a:cs typeface="Calibri"/>
              </a:rPr>
              <a:t>in Rich </a:t>
            </a:r>
            <a:r>
              <a:rPr sz="1500" spc="-10" dirty="0">
                <a:solidFill>
                  <a:srgbClr val="006BA6"/>
                </a:solidFill>
                <a:latin typeface="Calibri"/>
                <a:cs typeface="Calibri"/>
              </a:rPr>
              <a:t>Content</a:t>
            </a:r>
            <a:r>
              <a:rPr sz="1500" spc="-105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6BA6"/>
                </a:solidFill>
                <a:latin typeface="Calibri"/>
                <a:cs typeface="Calibri"/>
              </a:rPr>
              <a:t>and  </a:t>
            </a: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Branding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006BA6"/>
                </a:solidFill>
                <a:latin typeface="Calibri"/>
                <a:cs typeface="Calibri"/>
              </a:rPr>
              <a:t>Agent </a:t>
            </a:r>
            <a:r>
              <a:rPr sz="1500" spc="-5" dirty="0">
                <a:solidFill>
                  <a:srgbClr val="006BA6"/>
                </a:solidFill>
                <a:latin typeface="Calibri"/>
                <a:cs typeface="Calibri"/>
              </a:rPr>
              <a:t>clicks on </a:t>
            </a:r>
            <a:r>
              <a:rPr sz="1500" dirty="0">
                <a:solidFill>
                  <a:srgbClr val="006BA6"/>
                </a:solidFill>
                <a:latin typeface="Calibri"/>
                <a:cs typeface="Calibri"/>
              </a:rPr>
              <a:t>the </a:t>
            </a:r>
            <a:r>
              <a:rPr sz="1500" spc="-15" dirty="0">
                <a:solidFill>
                  <a:srgbClr val="006BA6"/>
                </a:solidFill>
                <a:latin typeface="Calibri"/>
                <a:cs typeface="Calibri"/>
              </a:rPr>
              <a:t>fare </a:t>
            </a:r>
            <a:r>
              <a:rPr sz="1500" spc="-10" dirty="0">
                <a:solidFill>
                  <a:srgbClr val="006BA6"/>
                </a:solidFill>
                <a:latin typeface="Calibri"/>
                <a:cs typeface="Calibri"/>
              </a:rPr>
              <a:t>to</a:t>
            </a:r>
            <a:r>
              <a:rPr sz="1500" spc="-60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6BA6"/>
                </a:solidFill>
                <a:latin typeface="Calibri"/>
                <a:cs typeface="Calibri"/>
              </a:rPr>
              <a:t>access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006BA6"/>
                </a:solidFill>
                <a:latin typeface="Calibri"/>
                <a:cs typeface="Calibri"/>
              </a:rPr>
              <a:t>branded fares </a:t>
            </a:r>
            <a:r>
              <a:rPr sz="1500" b="1" dirty="0">
                <a:solidFill>
                  <a:srgbClr val="006BA6"/>
                </a:solidFill>
                <a:latin typeface="Calibri"/>
                <a:cs typeface="Calibri"/>
              </a:rPr>
              <a:t>and</a:t>
            </a:r>
            <a:r>
              <a:rPr sz="1500" b="1" spc="-65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ancillaries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4647" y="1543811"/>
            <a:ext cx="4716780" cy="257708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17997" y="3118866"/>
            <a:ext cx="559435" cy="163195"/>
          </a:xfrm>
          <a:custGeom>
            <a:avLst/>
            <a:gdLst/>
            <a:ahLst/>
            <a:cxnLst/>
            <a:rect l="l" t="t" r="r" b="b"/>
            <a:pathLst>
              <a:path w="559435" h="163195">
                <a:moveTo>
                  <a:pt x="0" y="81533"/>
                </a:moveTo>
                <a:lnTo>
                  <a:pt x="38184" y="40357"/>
                </a:lnTo>
                <a:lnTo>
                  <a:pt x="81915" y="23860"/>
                </a:lnTo>
                <a:lnTo>
                  <a:pt x="138514" y="11119"/>
                </a:lnTo>
                <a:lnTo>
                  <a:pt x="205316" y="2908"/>
                </a:lnTo>
                <a:lnTo>
                  <a:pt x="279653" y="0"/>
                </a:lnTo>
                <a:lnTo>
                  <a:pt x="353991" y="2908"/>
                </a:lnTo>
                <a:lnTo>
                  <a:pt x="420793" y="11119"/>
                </a:lnTo>
                <a:lnTo>
                  <a:pt x="477392" y="23860"/>
                </a:lnTo>
                <a:lnTo>
                  <a:pt x="521123" y="40357"/>
                </a:lnTo>
                <a:lnTo>
                  <a:pt x="559307" y="81533"/>
                </a:lnTo>
                <a:lnTo>
                  <a:pt x="549317" y="103228"/>
                </a:lnTo>
                <a:lnTo>
                  <a:pt x="477392" y="139207"/>
                </a:lnTo>
                <a:lnTo>
                  <a:pt x="420793" y="151948"/>
                </a:lnTo>
                <a:lnTo>
                  <a:pt x="353991" y="160159"/>
                </a:lnTo>
                <a:lnTo>
                  <a:pt x="279653" y="163067"/>
                </a:lnTo>
                <a:lnTo>
                  <a:pt x="205316" y="160159"/>
                </a:lnTo>
                <a:lnTo>
                  <a:pt x="138514" y="151948"/>
                </a:lnTo>
                <a:lnTo>
                  <a:pt x="81915" y="139207"/>
                </a:lnTo>
                <a:lnTo>
                  <a:pt x="38184" y="122710"/>
                </a:lnTo>
                <a:lnTo>
                  <a:pt x="0" y="81533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17997" y="3435858"/>
            <a:ext cx="559435" cy="163195"/>
          </a:xfrm>
          <a:custGeom>
            <a:avLst/>
            <a:gdLst/>
            <a:ahLst/>
            <a:cxnLst/>
            <a:rect l="l" t="t" r="r" b="b"/>
            <a:pathLst>
              <a:path w="559435" h="163195">
                <a:moveTo>
                  <a:pt x="0" y="81534"/>
                </a:moveTo>
                <a:lnTo>
                  <a:pt x="38184" y="40357"/>
                </a:lnTo>
                <a:lnTo>
                  <a:pt x="81915" y="23860"/>
                </a:lnTo>
                <a:lnTo>
                  <a:pt x="138514" y="11119"/>
                </a:lnTo>
                <a:lnTo>
                  <a:pt x="205316" y="2908"/>
                </a:lnTo>
                <a:lnTo>
                  <a:pt x="279653" y="0"/>
                </a:lnTo>
                <a:lnTo>
                  <a:pt x="353991" y="2908"/>
                </a:lnTo>
                <a:lnTo>
                  <a:pt x="420793" y="11119"/>
                </a:lnTo>
                <a:lnTo>
                  <a:pt x="477392" y="23860"/>
                </a:lnTo>
                <a:lnTo>
                  <a:pt x="521123" y="40357"/>
                </a:lnTo>
                <a:lnTo>
                  <a:pt x="559307" y="81534"/>
                </a:lnTo>
                <a:lnTo>
                  <a:pt x="549317" y="103228"/>
                </a:lnTo>
                <a:lnTo>
                  <a:pt x="477392" y="139207"/>
                </a:lnTo>
                <a:lnTo>
                  <a:pt x="420793" y="151948"/>
                </a:lnTo>
                <a:lnTo>
                  <a:pt x="353991" y="160159"/>
                </a:lnTo>
                <a:lnTo>
                  <a:pt x="279653" y="163068"/>
                </a:lnTo>
                <a:lnTo>
                  <a:pt x="205316" y="160159"/>
                </a:lnTo>
                <a:lnTo>
                  <a:pt x="138514" y="151948"/>
                </a:lnTo>
                <a:lnTo>
                  <a:pt x="81915" y="139207"/>
                </a:lnTo>
                <a:lnTo>
                  <a:pt x="38184" y="122710"/>
                </a:lnTo>
                <a:lnTo>
                  <a:pt x="0" y="81534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7997" y="3868673"/>
            <a:ext cx="559435" cy="161925"/>
          </a:xfrm>
          <a:custGeom>
            <a:avLst/>
            <a:gdLst/>
            <a:ahLst/>
            <a:cxnLst/>
            <a:rect l="l" t="t" r="r" b="b"/>
            <a:pathLst>
              <a:path w="559435" h="161925">
                <a:moveTo>
                  <a:pt x="0" y="80772"/>
                </a:moveTo>
                <a:lnTo>
                  <a:pt x="38184" y="40002"/>
                </a:lnTo>
                <a:lnTo>
                  <a:pt x="81915" y="23655"/>
                </a:lnTo>
                <a:lnTo>
                  <a:pt x="138514" y="11026"/>
                </a:lnTo>
                <a:lnTo>
                  <a:pt x="205316" y="2884"/>
                </a:lnTo>
                <a:lnTo>
                  <a:pt x="279653" y="0"/>
                </a:lnTo>
                <a:lnTo>
                  <a:pt x="353991" y="2884"/>
                </a:lnTo>
                <a:lnTo>
                  <a:pt x="420793" y="11026"/>
                </a:lnTo>
                <a:lnTo>
                  <a:pt x="477392" y="23655"/>
                </a:lnTo>
                <a:lnTo>
                  <a:pt x="521123" y="40002"/>
                </a:lnTo>
                <a:lnTo>
                  <a:pt x="559307" y="80772"/>
                </a:lnTo>
                <a:lnTo>
                  <a:pt x="549317" y="102242"/>
                </a:lnTo>
                <a:lnTo>
                  <a:pt x="477392" y="137883"/>
                </a:lnTo>
                <a:lnTo>
                  <a:pt x="420793" y="150514"/>
                </a:lnTo>
                <a:lnTo>
                  <a:pt x="353991" y="158658"/>
                </a:lnTo>
                <a:lnTo>
                  <a:pt x="279653" y="161544"/>
                </a:lnTo>
                <a:lnTo>
                  <a:pt x="205316" y="158658"/>
                </a:lnTo>
                <a:lnTo>
                  <a:pt x="138514" y="150514"/>
                </a:lnTo>
                <a:lnTo>
                  <a:pt x="81915" y="137883"/>
                </a:lnTo>
                <a:lnTo>
                  <a:pt x="38184" y="121536"/>
                </a:lnTo>
                <a:lnTo>
                  <a:pt x="0" y="80772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17" y="1885823"/>
            <a:ext cx="104648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u="none" spc="-10" dirty="0">
                <a:solidFill>
                  <a:srgbClr val="006BA6"/>
                </a:solidFill>
                <a:latin typeface="Calibri"/>
                <a:cs typeface="Calibri"/>
              </a:rPr>
              <a:t>Branded</a:t>
            </a:r>
            <a:r>
              <a:rPr sz="1500" b="1" u="none" spc="-85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b="1" u="none" spc="-10" dirty="0">
                <a:solidFill>
                  <a:srgbClr val="006BA6"/>
                </a:solidFill>
                <a:latin typeface="Calibri"/>
                <a:cs typeface="Calibri"/>
              </a:rPr>
              <a:t>fare  </a:t>
            </a:r>
            <a:r>
              <a:rPr sz="1500" b="1" u="none" dirty="0">
                <a:solidFill>
                  <a:srgbClr val="006BA6"/>
                </a:solidFill>
                <a:latin typeface="Calibri"/>
                <a:cs typeface="Calibri"/>
              </a:rPr>
              <a:t>name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8904" y="1194816"/>
            <a:ext cx="5254752" cy="334060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5657" y="1512569"/>
            <a:ext cx="1304925" cy="554990"/>
          </a:xfrm>
          <a:custGeom>
            <a:avLst/>
            <a:gdLst/>
            <a:ahLst/>
            <a:cxnLst/>
            <a:rect l="l" t="t" r="r" b="b"/>
            <a:pathLst>
              <a:path w="1304925" h="554989">
                <a:moveTo>
                  <a:pt x="0" y="277367"/>
                </a:moveTo>
                <a:lnTo>
                  <a:pt x="13249" y="221475"/>
                </a:lnTo>
                <a:lnTo>
                  <a:pt x="51250" y="169414"/>
                </a:lnTo>
                <a:lnTo>
                  <a:pt x="111382" y="122299"/>
                </a:lnTo>
                <a:lnTo>
                  <a:pt x="148928" y="100946"/>
                </a:lnTo>
                <a:lnTo>
                  <a:pt x="191023" y="81248"/>
                </a:lnTo>
                <a:lnTo>
                  <a:pt x="237341" y="63345"/>
                </a:lnTo>
                <a:lnTo>
                  <a:pt x="287554" y="47376"/>
                </a:lnTo>
                <a:lnTo>
                  <a:pt x="341334" y="33481"/>
                </a:lnTo>
                <a:lnTo>
                  <a:pt x="398353" y="21800"/>
                </a:lnTo>
                <a:lnTo>
                  <a:pt x="458284" y="12471"/>
                </a:lnTo>
                <a:lnTo>
                  <a:pt x="520799" y="5636"/>
                </a:lnTo>
                <a:lnTo>
                  <a:pt x="585571" y="1432"/>
                </a:lnTo>
                <a:lnTo>
                  <a:pt x="652272" y="0"/>
                </a:lnTo>
                <a:lnTo>
                  <a:pt x="718972" y="1432"/>
                </a:lnTo>
                <a:lnTo>
                  <a:pt x="783744" y="5636"/>
                </a:lnTo>
                <a:lnTo>
                  <a:pt x="846259" y="12471"/>
                </a:lnTo>
                <a:lnTo>
                  <a:pt x="906190" y="21800"/>
                </a:lnTo>
                <a:lnTo>
                  <a:pt x="963209" y="33481"/>
                </a:lnTo>
                <a:lnTo>
                  <a:pt x="1016989" y="47376"/>
                </a:lnTo>
                <a:lnTo>
                  <a:pt x="1067202" y="63345"/>
                </a:lnTo>
                <a:lnTo>
                  <a:pt x="1113520" y="81248"/>
                </a:lnTo>
                <a:lnTo>
                  <a:pt x="1155615" y="100946"/>
                </a:lnTo>
                <a:lnTo>
                  <a:pt x="1193161" y="122299"/>
                </a:lnTo>
                <a:lnTo>
                  <a:pt x="1225830" y="145168"/>
                </a:lnTo>
                <a:lnTo>
                  <a:pt x="1275224" y="194896"/>
                </a:lnTo>
                <a:lnTo>
                  <a:pt x="1301177" y="249012"/>
                </a:lnTo>
                <a:lnTo>
                  <a:pt x="1304544" y="277367"/>
                </a:lnTo>
                <a:lnTo>
                  <a:pt x="1301177" y="305723"/>
                </a:lnTo>
                <a:lnTo>
                  <a:pt x="1275224" y="359839"/>
                </a:lnTo>
                <a:lnTo>
                  <a:pt x="1225830" y="409567"/>
                </a:lnTo>
                <a:lnTo>
                  <a:pt x="1193161" y="432436"/>
                </a:lnTo>
                <a:lnTo>
                  <a:pt x="1155615" y="453789"/>
                </a:lnTo>
                <a:lnTo>
                  <a:pt x="1113520" y="473487"/>
                </a:lnTo>
                <a:lnTo>
                  <a:pt x="1067202" y="491390"/>
                </a:lnTo>
                <a:lnTo>
                  <a:pt x="1016989" y="507359"/>
                </a:lnTo>
                <a:lnTo>
                  <a:pt x="963209" y="521254"/>
                </a:lnTo>
                <a:lnTo>
                  <a:pt x="906190" y="532935"/>
                </a:lnTo>
                <a:lnTo>
                  <a:pt x="846259" y="542264"/>
                </a:lnTo>
                <a:lnTo>
                  <a:pt x="783744" y="549099"/>
                </a:lnTo>
                <a:lnTo>
                  <a:pt x="718972" y="553303"/>
                </a:lnTo>
                <a:lnTo>
                  <a:pt x="652272" y="554735"/>
                </a:lnTo>
                <a:lnTo>
                  <a:pt x="585571" y="553303"/>
                </a:lnTo>
                <a:lnTo>
                  <a:pt x="520799" y="549099"/>
                </a:lnTo>
                <a:lnTo>
                  <a:pt x="458284" y="542264"/>
                </a:lnTo>
                <a:lnTo>
                  <a:pt x="398353" y="532935"/>
                </a:lnTo>
                <a:lnTo>
                  <a:pt x="341334" y="521254"/>
                </a:lnTo>
                <a:lnTo>
                  <a:pt x="287554" y="507359"/>
                </a:lnTo>
                <a:lnTo>
                  <a:pt x="237341" y="491390"/>
                </a:lnTo>
                <a:lnTo>
                  <a:pt x="191023" y="473487"/>
                </a:lnTo>
                <a:lnTo>
                  <a:pt x="148928" y="453789"/>
                </a:lnTo>
                <a:lnTo>
                  <a:pt x="111382" y="432436"/>
                </a:lnTo>
                <a:lnTo>
                  <a:pt x="78713" y="409567"/>
                </a:lnTo>
                <a:lnTo>
                  <a:pt x="29319" y="359839"/>
                </a:lnTo>
                <a:lnTo>
                  <a:pt x="3366" y="305723"/>
                </a:lnTo>
                <a:lnTo>
                  <a:pt x="0" y="277367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7738" y="1521713"/>
            <a:ext cx="1280160" cy="619125"/>
          </a:xfrm>
          <a:custGeom>
            <a:avLst/>
            <a:gdLst/>
            <a:ahLst/>
            <a:cxnLst/>
            <a:rect l="l" t="t" r="r" b="b"/>
            <a:pathLst>
              <a:path w="1280160" h="619125">
                <a:moveTo>
                  <a:pt x="0" y="309372"/>
                </a:moveTo>
                <a:lnTo>
                  <a:pt x="11539" y="250596"/>
                </a:lnTo>
                <a:lnTo>
                  <a:pt x="44727" y="195539"/>
                </a:lnTo>
                <a:lnTo>
                  <a:pt x="97421" y="145237"/>
                </a:lnTo>
                <a:lnTo>
                  <a:pt x="130413" y="122194"/>
                </a:lnTo>
                <a:lnTo>
                  <a:pt x="167476" y="100730"/>
                </a:lnTo>
                <a:lnTo>
                  <a:pt x="208344" y="80973"/>
                </a:lnTo>
                <a:lnTo>
                  <a:pt x="252748" y="63055"/>
                </a:lnTo>
                <a:lnTo>
                  <a:pt x="300421" y="47105"/>
                </a:lnTo>
                <a:lnTo>
                  <a:pt x="351093" y="33253"/>
                </a:lnTo>
                <a:lnTo>
                  <a:pt x="404498" y="21628"/>
                </a:lnTo>
                <a:lnTo>
                  <a:pt x="460367" y="12360"/>
                </a:lnTo>
                <a:lnTo>
                  <a:pt x="518432" y="5580"/>
                </a:lnTo>
                <a:lnTo>
                  <a:pt x="578426" y="1416"/>
                </a:lnTo>
                <a:lnTo>
                  <a:pt x="640079" y="0"/>
                </a:lnTo>
                <a:lnTo>
                  <a:pt x="701733" y="1416"/>
                </a:lnTo>
                <a:lnTo>
                  <a:pt x="761727" y="5580"/>
                </a:lnTo>
                <a:lnTo>
                  <a:pt x="819792" y="12360"/>
                </a:lnTo>
                <a:lnTo>
                  <a:pt x="875661" y="21628"/>
                </a:lnTo>
                <a:lnTo>
                  <a:pt x="929066" y="33253"/>
                </a:lnTo>
                <a:lnTo>
                  <a:pt x="979738" y="47105"/>
                </a:lnTo>
                <a:lnTo>
                  <a:pt x="1027411" y="63055"/>
                </a:lnTo>
                <a:lnTo>
                  <a:pt x="1071815" y="80973"/>
                </a:lnTo>
                <a:lnTo>
                  <a:pt x="1112683" y="100730"/>
                </a:lnTo>
                <a:lnTo>
                  <a:pt x="1149746" y="122194"/>
                </a:lnTo>
                <a:lnTo>
                  <a:pt x="1182738" y="145237"/>
                </a:lnTo>
                <a:lnTo>
                  <a:pt x="1235432" y="195539"/>
                </a:lnTo>
                <a:lnTo>
                  <a:pt x="1268620" y="250596"/>
                </a:lnTo>
                <a:lnTo>
                  <a:pt x="1280160" y="309372"/>
                </a:lnTo>
                <a:lnTo>
                  <a:pt x="1277230" y="339159"/>
                </a:lnTo>
                <a:lnTo>
                  <a:pt x="1254598" y="396205"/>
                </a:lnTo>
                <a:lnTo>
                  <a:pt x="1211389" y="449015"/>
                </a:lnTo>
                <a:lnTo>
                  <a:pt x="1149746" y="496549"/>
                </a:lnTo>
                <a:lnTo>
                  <a:pt x="1112683" y="518013"/>
                </a:lnTo>
                <a:lnTo>
                  <a:pt x="1071815" y="537770"/>
                </a:lnTo>
                <a:lnTo>
                  <a:pt x="1027411" y="555688"/>
                </a:lnTo>
                <a:lnTo>
                  <a:pt x="979738" y="571638"/>
                </a:lnTo>
                <a:lnTo>
                  <a:pt x="929066" y="585490"/>
                </a:lnTo>
                <a:lnTo>
                  <a:pt x="875661" y="597115"/>
                </a:lnTo>
                <a:lnTo>
                  <a:pt x="819792" y="606383"/>
                </a:lnTo>
                <a:lnTo>
                  <a:pt x="761727" y="613163"/>
                </a:lnTo>
                <a:lnTo>
                  <a:pt x="701733" y="617327"/>
                </a:lnTo>
                <a:lnTo>
                  <a:pt x="640079" y="618744"/>
                </a:lnTo>
                <a:lnTo>
                  <a:pt x="578426" y="617327"/>
                </a:lnTo>
                <a:lnTo>
                  <a:pt x="518432" y="613163"/>
                </a:lnTo>
                <a:lnTo>
                  <a:pt x="460367" y="606383"/>
                </a:lnTo>
                <a:lnTo>
                  <a:pt x="404498" y="597115"/>
                </a:lnTo>
                <a:lnTo>
                  <a:pt x="351093" y="585490"/>
                </a:lnTo>
                <a:lnTo>
                  <a:pt x="300421" y="571638"/>
                </a:lnTo>
                <a:lnTo>
                  <a:pt x="252748" y="555688"/>
                </a:lnTo>
                <a:lnTo>
                  <a:pt x="208344" y="537770"/>
                </a:lnTo>
                <a:lnTo>
                  <a:pt x="167476" y="518013"/>
                </a:lnTo>
                <a:lnTo>
                  <a:pt x="130413" y="496549"/>
                </a:lnTo>
                <a:lnTo>
                  <a:pt x="97421" y="473506"/>
                </a:lnTo>
                <a:lnTo>
                  <a:pt x="44727" y="423204"/>
                </a:lnTo>
                <a:lnTo>
                  <a:pt x="11539" y="368147"/>
                </a:lnTo>
                <a:lnTo>
                  <a:pt x="0" y="309372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0398" y="2092705"/>
            <a:ext cx="1987550" cy="173990"/>
          </a:xfrm>
          <a:custGeom>
            <a:avLst/>
            <a:gdLst/>
            <a:ahLst/>
            <a:cxnLst/>
            <a:rect l="l" t="t" r="r" b="b"/>
            <a:pathLst>
              <a:path w="1987550" h="173989">
                <a:moveTo>
                  <a:pt x="1904665" y="51020"/>
                </a:moveTo>
                <a:lnTo>
                  <a:pt x="0" y="144780"/>
                </a:lnTo>
                <a:lnTo>
                  <a:pt x="1422" y="173608"/>
                </a:lnTo>
                <a:lnTo>
                  <a:pt x="1906084" y="79971"/>
                </a:lnTo>
                <a:lnTo>
                  <a:pt x="1930206" y="64278"/>
                </a:lnTo>
                <a:lnTo>
                  <a:pt x="1904665" y="51020"/>
                </a:lnTo>
                <a:close/>
              </a:path>
              <a:path w="1987550" h="173989">
                <a:moveTo>
                  <a:pt x="1962310" y="48387"/>
                </a:moveTo>
                <a:lnTo>
                  <a:pt x="1958162" y="48387"/>
                </a:lnTo>
                <a:lnTo>
                  <a:pt x="1959559" y="77343"/>
                </a:lnTo>
                <a:lnTo>
                  <a:pt x="1906084" y="79971"/>
                </a:lnTo>
                <a:lnTo>
                  <a:pt x="1859991" y="109981"/>
                </a:lnTo>
                <a:lnTo>
                  <a:pt x="1858086" y="118999"/>
                </a:lnTo>
                <a:lnTo>
                  <a:pt x="1862404" y="125602"/>
                </a:lnTo>
                <a:lnTo>
                  <a:pt x="1866722" y="132333"/>
                </a:lnTo>
                <a:lnTo>
                  <a:pt x="1875739" y="134238"/>
                </a:lnTo>
                <a:lnTo>
                  <a:pt x="1882470" y="129920"/>
                </a:lnTo>
                <a:lnTo>
                  <a:pt x="1987499" y="61468"/>
                </a:lnTo>
                <a:lnTo>
                  <a:pt x="1962310" y="48387"/>
                </a:lnTo>
                <a:close/>
              </a:path>
              <a:path w="1987550" h="173989">
                <a:moveTo>
                  <a:pt x="1930206" y="64278"/>
                </a:moveTo>
                <a:lnTo>
                  <a:pt x="1906084" y="79971"/>
                </a:lnTo>
                <a:lnTo>
                  <a:pt x="1959559" y="77343"/>
                </a:lnTo>
                <a:lnTo>
                  <a:pt x="1959479" y="75692"/>
                </a:lnTo>
                <a:lnTo>
                  <a:pt x="1952193" y="75692"/>
                </a:lnTo>
                <a:lnTo>
                  <a:pt x="1930206" y="64278"/>
                </a:lnTo>
                <a:close/>
              </a:path>
              <a:path w="1987550" h="173989">
                <a:moveTo>
                  <a:pt x="1950923" y="50800"/>
                </a:moveTo>
                <a:lnTo>
                  <a:pt x="1930206" y="64278"/>
                </a:lnTo>
                <a:lnTo>
                  <a:pt x="1952193" y="75692"/>
                </a:lnTo>
                <a:lnTo>
                  <a:pt x="1950923" y="50800"/>
                </a:lnTo>
                <a:close/>
              </a:path>
              <a:path w="1987550" h="173989">
                <a:moveTo>
                  <a:pt x="1958278" y="50800"/>
                </a:moveTo>
                <a:lnTo>
                  <a:pt x="1950923" y="50800"/>
                </a:lnTo>
                <a:lnTo>
                  <a:pt x="1952193" y="75692"/>
                </a:lnTo>
                <a:lnTo>
                  <a:pt x="1959479" y="75692"/>
                </a:lnTo>
                <a:lnTo>
                  <a:pt x="1958278" y="50800"/>
                </a:lnTo>
                <a:close/>
              </a:path>
              <a:path w="1987550" h="173989">
                <a:moveTo>
                  <a:pt x="1958162" y="48387"/>
                </a:moveTo>
                <a:lnTo>
                  <a:pt x="1904665" y="51020"/>
                </a:lnTo>
                <a:lnTo>
                  <a:pt x="1930206" y="64278"/>
                </a:lnTo>
                <a:lnTo>
                  <a:pt x="1950923" y="50800"/>
                </a:lnTo>
                <a:lnTo>
                  <a:pt x="1958278" y="50800"/>
                </a:lnTo>
                <a:lnTo>
                  <a:pt x="1958162" y="48387"/>
                </a:lnTo>
                <a:close/>
              </a:path>
              <a:path w="1987550" h="173989">
                <a:moveTo>
                  <a:pt x="1869135" y="0"/>
                </a:moveTo>
                <a:lnTo>
                  <a:pt x="1860372" y="2793"/>
                </a:lnTo>
                <a:lnTo>
                  <a:pt x="1853006" y="17018"/>
                </a:lnTo>
                <a:lnTo>
                  <a:pt x="1855800" y="25654"/>
                </a:lnTo>
                <a:lnTo>
                  <a:pt x="1904665" y="51020"/>
                </a:lnTo>
                <a:lnTo>
                  <a:pt x="1958162" y="48387"/>
                </a:lnTo>
                <a:lnTo>
                  <a:pt x="1962310" y="48387"/>
                </a:lnTo>
                <a:lnTo>
                  <a:pt x="18691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2562" y="1831085"/>
            <a:ext cx="584835" cy="433070"/>
          </a:xfrm>
          <a:custGeom>
            <a:avLst/>
            <a:gdLst/>
            <a:ahLst/>
            <a:cxnLst/>
            <a:rect l="l" t="t" r="r" b="b"/>
            <a:pathLst>
              <a:path w="584835" h="433069">
                <a:moveTo>
                  <a:pt x="538273" y="33913"/>
                </a:moveTo>
                <a:lnTo>
                  <a:pt x="509604" y="36860"/>
                </a:lnTo>
                <a:lnTo>
                  <a:pt x="0" y="409701"/>
                </a:lnTo>
                <a:lnTo>
                  <a:pt x="17094" y="433069"/>
                </a:lnTo>
                <a:lnTo>
                  <a:pt x="526853" y="60149"/>
                </a:lnTo>
                <a:lnTo>
                  <a:pt x="538273" y="33913"/>
                </a:lnTo>
                <a:close/>
              </a:path>
              <a:path w="584835" h="433069">
                <a:moveTo>
                  <a:pt x="582352" y="5206"/>
                </a:moveTo>
                <a:lnTo>
                  <a:pt x="552869" y="5206"/>
                </a:lnTo>
                <a:lnTo>
                  <a:pt x="570014" y="28575"/>
                </a:lnTo>
                <a:lnTo>
                  <a:pt x="526853" y="60149"/>
                </a:lnTo>
                <a:lnTo>
                  <a:pt x="508038" y="103377"/>
                </a:lnTo>
                <a:lnTo>
                  <a:pt x="504863" y="110616"/>
                </a:lnTo>
                <a:lnTo>
                  <a:pt x="508165" y="119125"/>
                </a:lnTo>
                <a:lnTo>
                  <a:pt x="522770" y="125602"/>
                </a:lnTo>
                <a:lnTo>
                  <a:pt x="531406" y="122174"/>
                </a:lnTo>
                <a:lnTo>
                  <a:pt x="534581" y="114934"/>
                </a:lnTo>
                <a:lnTo>
                  <a:pt x="582352" y="5206"/>
                </a:lnTo>
                <a:close/>
              </a:path>
              <a:path w="584835" h="433069">
                <a:moveTo>
                  <a:pt x="557248" y="11175"/>
                </a:moveTo>
                <a:lnTo>
                  <a:pt x="548170" y="11175"/>
                </a:lnTo>
                <a:lnTo>
                  <a:pt x="563029" y="31368"/>
                </a:lnTo>
                <a:lnTo>
                  <a:pt x="538273" y="33913"/>
                </a:lnTo>
                <a:lnTo>
                  <a:pt x="526853" y="60149"/>
                </a:lnTo>
                <a:lnTo>
                  <a:pt x="570014" y="28575"/>
                </a:lnTo>
                <a:lnTo>
                  <a:pt x="557248" y="11175"/>
                </a:lnTo>
                <a:close/>
              </a:path>
              <a:path w="584835" h="433069">
                <a:moveTo>
                  <a:pt x="584619" y="0"/>
                </a:moveTo>
                <a:lnTo>
                  <a:pt x="452031" y="13715"/>
                </a:lnTo>
                <a:lnTo>
                  <a:pt x="446189" y="20827"/>
                </a:lnTo>
                <a:lnTo>
                  <a:pt x="447078" y="28828"/>
                </a:lnTo>
                <a:lnTo>
                  <a:pt x="447840" y="36702"/>
                </a:lnTo>
                <a:lnTo>
                  <a:pt x="454952" y="42544"/>
                </a:lnTo>
                <a:lnTo>
                  <a:pt x="509604" y="36860"/>
                </a:lnTo>
                <a:lnTo>
                  <a:pt x="552869" y="5206"/>
                </a:lnTo>
                <a:lnTo>
                  <a:pt x="582352" y="5206"/>
                </a:lnTo>
                <a:lnTo>
                  <a:pt x="584619" y="0"/>
                </a:lnTo>
                <a:close/>
              </a:path>
              <a:path w="584835" h="433069">
                <a:moveTo>
                  <a:pt x="552869" y="5206"/>
                </a:moveTo>
                <a:lnTo>
                  <a:pt x="509604" y="36860"/>
                </a:lnTo>
                <a:lnTo>
                  <a:pt x="538273" y="33913"/>
                </a:lnTo>
                <a:lnTo>
                  <a:pt x="548170" y="11175"/>
                </a:lnTo>
                <a:lnTo>
                  <a:pt x="557248" y="11175"/>
                </a:lnTo>
                <a:lnTo>
                  <a:pt x="552869" y="5206"/>
                </a:lnTo>
                <a:close/>
              </a:path>
              <a:path w="584835" h="433069">
                <a:moveTo>
                  <a:pt x="548170" y="11175"/>
                </a:moveTo>
                <a:lnTo>
                  <a:pt x="538273" y="33913"/>
                </a:lnTo>
                <a:lnTo>
                  <a:pt x="563029" y="31368"/>
                </a:lnTo>
                <a:lnTo>
                  <a:pt x="548170" y="111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416" y="2008632"/>
            <a:ext cx="66548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u="none" dirty="0">
                <a:solidFill>
                  <a:srgbClr val="006BA6"/>
                </a:solidFill>
                <a:latin typeface="Calibri"/>
                <a:cs typeface="Calibri"/>
              </a:rPr>
              <a:t>Airline  i</a:t>
            </a:r>
            <a:r>
              <a:rPr sz="1500" b="1" u="none" spc="5" dirty="0">
                <a:solidFill>
                  <a:srgbClr val="006BA6"/>
                </a:solidFill>
                <a:latin typeface="Calibri"/>
                <a:cs typeface="Calibri"/>
              </a:rPr>
              <a:t>m</a:t>
            </a:r>
            <a:r>
              <a:rPr sz="1500" b="1" u="none" dirty="0">
                <a:solidFill>
                  <a:srgbClr val="006BA6"/>
                </a:solidFill>
                <a:latin typeface="Calibri"/>
                <a:cs typeface="Calibri"/>
              </a:rPr>
              <a:t>a</a:t>
            </a:r>
            <a:r>
              <a:rPr sz="1500" b="1" u="none" spc="-15" dirty="0">
                <a:solidFill>
                  <a:srgbClr val="006BA6"/>
                </a:solidFill>
                <a:latin typeface="Calibri"/>
                <a:cs typeface="Calibri"/>
              </a:rPr>
              <a:t>g</a:t>
            </a:r>
            <a:r>
              <a:rPr sz="1500" b="1" u="none" spc="-5" dirty="0">
                <a:solidFill>
                  <a:srgbClr val="006BA6"/>
                </a:solidFill>
                <a:latin typeface="Calibri"/>
                <a:cs typeface="Calibri"/>
              </a:rPr>
              <a:t>e</a:t>
            </a:r>
            <a:r>
              <a:rPr sz="1500" b="1" u="none" spc="5" dirty="0">
                <a:solidFill>
                  <a:srgbClr val="006BA6"/>
                </a:solidFill>
                <a:latin typeface="Calibri"/>
                <a:cs typeface="Calibri"/>
              </a:rPr>
              <a:t>r</a:t>
            </a:r>
            <a:r>
              <a:rPr sz="1500" b="1" u="none" dirty="0">
                <a:solidFill>
                  <a:srgbClr val="006BA6"/>
                </a:solidFill>
                <a:latin typeface="Calibri"/>
                <a:cs typeface="Calibri"/>
              </a:rPr>
              <a:t>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8904" y="1194816"/>
            <a:ext cx="5254752" cy="334060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9485" y="1472946"/>
            <a:ext cx="1487805" cy="1303020"/>
          </a:xfrm>
          <a:custGeom>
            <a:avLst/>
            <a:gdLst/>
            <a:ahLst/>
            <a:cxnLst/>
            <a:rect l="l" t="t" r="r" b="b"/>
            <a:pathLst>
              <a:path w="1487804" h="1303020">
                <a:moveTo>
                  <a:pt x="0" y="651509"/>
                </a:moveTo>
                <a:lnTo>
                  <a:pt x="1715" y="606906"/>
                </a:lnTo>
                <a:lnTo>
                  <a:pt x="6789" y="563109"/>
                </a:lnTo>
                <a:lnTo>
                  <a:pt x="15110" y="520216"/>
                </a:lnTo>
                <a:lnTo>
                  <a:pt x="26567" y="478322"/>
                </a:lnTo>
                <a:lnTo>
                  <a:pt x="41050" y="437526"/>
                </a:lnTo>
                <a:lnTo>
                  <a:pt x="58447" y="397924"/>
                </a:lnTo>
                <a:lnTo>
                  <a:pt x="78649" y="359614"/>
                </a:lnTo>
                <a:lnTo>
                  <a:pt x="101543" y="322692"/>
                </a:lnTo>
                <a:lnTo>
                  <a:pt x="127020" y="287256"/>
                </a:lnTo>
                <a:lnTo>
                  <a:pt x="154968" y="253403"/>
                </a:lnTo>
                <a:lnTo>
                  <a:pt x="185277" y="221230"/>
                </a:lnTo>
                <a:lnTo>
                  <a:pt x="217836" y="190833"/>
                </a:lnTo>
                <a:lnTo>
                  <a:pt x="252534" y="162310"/>
                </a:lnTo>
                <a:lnTo>
                  <a:pt x="289261" y="135758"/>
                </a:lnTo>
                <a:lnTo>
                  <a:pt x="327905" y="111275"/>
                </a:lnTo>
                <a:lnTo>
                  <a:pt x="368356" y="88956"/>
                </a:lnTo>
                <a:lnTo>
                  <a:pt x="410503" y="68900"/>
                </a:lnTo>
                <a:lnTo>
                  <a:pt x="454235" y="51202"/>
                </a:lnTo>
                <a:lnTo>
                  <a:pt x="499441" y="35961"/>
                </a:lnTo>
                <a:lnTo>
                  <a:pt x="546011" y="23274"/>
                </a:lnTo>
                <a:lnTo>
                  <a:pt x="593834" y="13237"/>
                </a:lnTo>
                <a:lnTo>
                  <a:pt x="642799" y="5948"/>
                </a:lnTo>
                <a:lnTo>
                  <a:pt x="692795" y="1503"/>
                </a:lnTo>
                <a:lnTo>
                  <a:pt x="743712" y="0"/>
                </a:lnTo>
                <a:lnTo>
                  <a:pt x="794628" y="1503"/>
                </a:lnTo>
                <a:lnTo>
                  <a:pt x="844624" y="5948"/>
                </a:lnTo>
                <a:lnTo>
                  <a:pt x="893589" y="13237"/>
                </a:lnTo>
                <a:lnTo>
                  <a:pt x="941412" y="23274"/>
                </a:lnTo>
                <a:lnTo>
                  <a:pt x="987982" y="35961"/>
                </a:lnTo>
                <a:lnTo>
                  <a:pt x="1033188" y="51202"/>
                </a:lnTo>
                <a:lnTo>
                  <a:pt x="1076920" y="68900"/>
                </a:lnTo>
                <a:lnTo>
                  <a:pt x="1119067" y="88956"/>
                </a:lnTo>
                <a:lnTo>
                  <a:pt x="1159518" y="111275"/>
                </a:lnTo>
                <a:lnTo>
                  <a:pt x="1198162" y="135758"/>
                </a:lnTo>
                <a:lnTo>
                  <a:pt x="1234889" y="162310"/>
                </a:lnTo>
                <a:lnTo>
                  <a:pt x="1269587" y="190833"/>
                </a:lnTo>
                <a:lnTo>
                  <a:pt x="1302146" y="221230"/>
                </a:lnTo>
                <a:lnTo>
                  <a:pt x="1332455" y="253403"/>
                </a:lnTo>
                <a:lnTo>
                  <a:pt x="1360403" y="287256"/>
                </a:lnTo>
                <a:lnTo>
                  <a:pt x="1385880" y="322692"/>
                </a:lnTo>
                <a:lnTo>
                  <a:pt x="1408774" y="359614"/>
                </a:lnTo>
                <a:lnTo>
                  <a:pt x="1428976" y="397924"/>
                </a:lnTo>
                <a:lnTo>
                  <a:pt x="1446373" y="437526"/>
                </a:lnTo>
                <a:lnTo>
                  <a:pt x="1460856" y="478322"/>
                </a:lnTo>
                <a:lnTo>
                  <a:pt x="1472313" y="520216"/>
                </a:lnTo>
                <a:lnTo>
                  <a:pt x="1480634" y="563109"/>
                </a:lnTo>
                <a:lnTo>
                  <a:pt x="1485708" y="606906"/>
                </a:lnTo>
                <a:lnTo>
                  <a:pt x="1487424" y="651509"/>
                </a:lnTo>
                <a:lnTo>
                  <a:pt x="1485708" y="696113"/>
                </a:lnTo>
                <a:lnTo>
                  <a:pt x="1480634" y="739910"/>
                </a:lnTo>
                <a:lnTo>
                  <a:pt x="1472313" y="782803"/>
                </a:lnTo>
                <a:lnTo>
                  <a:pt x="1460856" y="824697"/>
                </a:lnTo>
                <a:lnTo>
                  <a:pt x="1446373" y="865493"/>
                </a:lnTo>
                <a:lnTo>
                  <a:pt x="1428976" y="905095"/>
                </a:lnTo>
                <a:lnTo>
                  <a:pt x="1408774" y="943405"/>
                </a:lnTo>
                <a:lnTo>
                  <a:pt x="1385880" y="980327"/>
                </a:lnTo>
                <a:lnTo>
                  <a:pt x="1360403" y="1015763"/>
                </a:lnTo>
                <a:lnTo>
                  <a:pt x="1332455" y="1049616"/>
                </a:lnTo>
                <a:lnTo>
                  <a:pt x="1302146" y="1081789"/>
                </a:lnTo>
                <a:lnTo>
                  <a:pt x="1269587" y="1112186"/>
                </a:lnTo>
                <a:lnTo>
                  <a:pt x="1234889" y="1140709"/>
                </a:lnTo>
                <a:lnTo>
                  <a:pt x="1198162" y="1167261"/>
                </a:lnTo>
                <a:lnTo>
                  <a:pt x="1159518" y="1191744"/>
                </a:lnTo>
                <a:lnTo>
                  <a:pt x="1119067" y="1214063"/>
                </a:lnTo>
                <a:lnTo>
                  <a:pt x="1076920" y="1234119"/>
                </a:lnTo>
                <a:lnTo>
                  <a:pt x="1033188" y="1251817"/>
                </a:lnTo>
                <a:lnTo>
                  <a:pt x="987982" y="1267058"/>
                </a:lnTo>
                <a:lnTo>
                  <a:pt x="941412" y="1279745"/>
                </a:lnTo>
                <a:lnTo>
                  <a:pt x="893589" y="1289782"/>
                </a:lnTo>
                <a:lnTo>
                  <a:pt x="844624" y="1297071"/>
                </a:lnTo>
                <a:lnTo>
                  <a:pt x="794628" y="1301516"/>
                </a:lnTo>
                <a:lnTo>
                  <a:pt x="743712" y="1303020"/>
                </a:lnTo>
                <a:lnTo>
                  <a:pt x="692795" y="1301516"/>
                </a:lnTo>
                <a:lnTo>
                  <a:pt x="642799" y="1297071"/>
                </a:lnTo>
                <a:lnTo>
                  <a:pt x="593834" y="1289782"/>
                </a:lnTo>
                <a:lnTo>
                  <a:pt x="546011" y="1279745"/>
                </a:lnTo>
                <a:lnTo>
                  <a:pt x="499441" y="1267058"/>
                </a:lnTo>
                <a:lnTo>
                  <a:pt x="454235" y="1251817"/>
                </a:lnTo>
                <a:lnTo>
                  <a:pt x="410503" y="1234119"/>
                </a:lnTo>
                <a:lnTo>
                  <a:pt x="368356" y="1214063"/>
                </a:lnTo>
                <a:lnTo>
                  <a:pt x="327905" y="1191744"/>
                </a:lnTo>
                <a:lnTo>
                  <a:pt x="289261" y="1167261"/>
                </a:lnTo>
                <a:lnTo>
                  <a:pt x="252534" y="1140709"/>
                </a:lnTo>
                <a:lnTo>
                  <a:pt x="217836" y="1112186"/>
                </a:lnTo>
                <a:lnTo>
                  <a:pt x="185277" y="1081789"/>
                </a:lnTo>
                <a:lnTo>
                  <a:pt x="154968" y="1049616"/>
                </a:lnTo>
                <a:lnTo>
                  <a:pt x="127020" y="1015763"/>
                </a:lnTo>
                <a:lnTo>
                  <a:pt x="101543" y="980327"/>
                </a:lnTo>
                <a:lnTo>
                  <a:pt x="78649" y="943405"/>
                </a:lnTo>
                <a:lnTo>
                  <a:pt x="58447" y="905095"/>
                </a:lnTo>
                <a:lnTo>
                  <a:pt x="41050" y="865493"/>
                </a:lnTo>
                <a:lnTo>
                  <a:pt x="26567" y="824697"/>
                </a:lnTo>
                <a:lnTo>
                  <a:pt x="15110" y="782803"/>
                </a:lnTo>
                <a:lnTo>
                  <a:pt x="6789" y="739910"/>
                </a:lnTo>
                <a:lnTo>
                  <a:pt x="1715" y="696113"/>
                </a:lnTo>
                <a:lnTo>
                  <a:pt x="0" y="651509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0500" y="2062988"/>
            <a:ext cx="3010535" cy="204470"/>
          </a:xfrm>
          <a:custGeom>
            <a:avLst/>
            <a:gdLst/>
            <a:ahLst/>
            <a:cxnLst/>
            <a:rect l="l" t="t" r="r" b="b"/>
            <a:pathLst>
              <a:path w="3010535" h="204469">
                <a:moveTo>
                  <a:pt x="2927427" y="51282"/>
                </a:moveTo>
                <a:lnTo>
                  <a:pt x="0" y="175006"/>
                </a:lnTo>
                <a:lnTo>
                  <a:pt x="1219" y="203962"/>
                </a:lnTo>
                <a:lnTo>
                  <a:pt x="2928698" y="80108"/>
                </a:lnTo>
                <a:lnTo>
                  <a:pt x="2952816" y="64666"/>
                </a:lnTo>
                <a:lnTo>
                  <a:pt x="2927427" y="51282"/>
                </a:lnTo>
                <a:close/>
              </a:path>
              <a:path w="3010535" h="204469">
                <a:moveTo>
                  <a:pt x="2985116" y="49022"/>
                </a:moveTo>
                <a:lnTo>
                  <a:pt x="2980918" y="49022"/>
                </a:lnTo>
                <a:lnTo>
                  <a:pt x="2982061" y="77850"/>
                </a:lnTo>
                <a:lnTo>
                  <a:pt x="2928698" y="80108"/>
                </a:lnTo>
                <a:lnTo>
                  <a:pt x="2882239" y="109855"/>
                </a:lnTo>
                <a:lnTo>
                  <a:pt x="2880334" y="118872"/>
                </a:lnTo>
                <a:lnTo>
                  <a:pt x="2888970" y="132334"/>
                </a:lnTo>
                <a:lnTo>
                  <a:pt x="2897860" y="134238"/>
                </a:lnTo>
                <a:lnTo>
                  <a:pt x="3010128" y="62230"/>
                </a:lnTo>
                <a:lnTo>
                  <a:pt x="2985116" y="49022"/>
                </a:lnTo>
                <a:close/>
              </a:path>
              <a:path w="3010535" h="204469">
                <a:moveTo>
                  <a:pt x="2952816" y="64666"/>
                </a:moveTo>
                <a:lnTo>
                  <a:pt x="2928698" y="80108"/>
                </a:lnTo>
                <a:lnTo>
                  <a:pt x="2982061" y="77850"/>
                </a:lnTo>
                <a:lnTo>
                  <a:pt x="2981996" y="76200"/>
                </a:lnTo>
                <a:lnTo>
                  <a:pt x="2974695" y="76200"/>
                </a:lnTo>
                <a:lnTo>
                  <a:pt x="2952816" y="64666"/>
                </a:lnTo>
                <a:close/>
              </a:path>
              <a:path w="3010535" h="204469">
                <a:moveTo>
                  <a:pt x="2973679" y="51307"/>
                </a:moveTo>
                <a:lnTo>
                  <a:pt x="2952816" y="64666"/>
                </a:lnTo>
                <a:lnTo>
                  <a:pt x="2974695" y="76200"/>
                </a:lnTo>
                <a:lnTo>
                  <a:pt x="2973679" y="51307"/>
                </a:lnTo>
                <a:close/>
              </a:path>
              <a:path w="3010535" h="204469">
                <a:moveTo>
                  <a:pt x="2981009" y="51307"/>
                </a:moveTo>
                <a:lnTo>
                  <a:pt x="2973679" y="51307"/>
                </a:lnTo>
                <a:lnTo>
                  <a:pt x="2974695" y="76200"/>
                </a:lnTo>
                <a:lnTo>
                  <a:pt x="2981996" y="76200"/>
                </a:lnTo>
                <a:lnTo>
                  <a:pt x="2981009" y="51307"/>
                </a:lnTo>
                <a:close/>
              </a:path>
              <a:path w="3010535" h="204469">
                <a:moveTo>
                  <a:pt x="2980918" y="49022"/>
                </a:moveTo>
                <a:lnTo>
                  <a:pt x="2927427" y="51282"/>
                </a:lnTo>
                <a:lnTo>
                  <a:pt x="2952816" y="64666"/>
                </a:lnTo>
                <a:lnTo>
                  <a:pt x="2973679" y="51307"/>
                </a:lnTo>
                <a:lnTo>
                  <a:pt x="2981009" y="51307"/>
                </a:lnTo>
                <a:lnTo>
                  <a:pt x="2980918" y="49022"/>
                </a:lnTo>
                <a:close/>
              </a:path>
              <a:path w="3010535" h="204469">
                <a:moveTo>
                  <a:pt x="2892145" y="0"/>
                </a:moveTo>
                <a:lnTo>
                  <a:pt x="2883382" y="2667"/>
                </a:lnTo>
                <a:lnTo>
                  <a:pt x="2879699" y="9779"/>
                </a:lnTo>
                <a:lnTo>
                  <a:pt x="2876016" y="16763"/>
                </a:lnTo>
                <a:lnTo>
                  <a:pt x="2878683" y="25526"/>
                </a:lnTo>
                <a:lnTo>
                  <a:pt x="2927427" y="51282"/>
                </a:lnTo>
                <a:lnTo>
                  <a:pt x="2980918" y="49022"/>
                </a:lnTo>
                <a:lnTo>
                  <a:pt x="2985116" y="49022"/>
                </a:lnTo>
                <a:lnTo>
                  <a:pt x="2899257" y="3682"/>
                </a:lnTo>
                <a:lnTo>
                  <a:pt x="28921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091" y="547114"/>
            <a:ext cx="7363968" cy="459638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2483" y="2173858"/>
            <a:ext cx="994410" cy="93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spc="-10" dirty="0">
                <a:solidFill>
                  <a:srgbClr val="006BA6"/>
                </a:solidFill>
                <a:latin typeface="Calibri"/>
                <a:cs typeface="Calibri"/>
              </a:rPr>
              <a:t>Product  </a:t>
            </a:r>
            <a:r>
              <a:rPr sz="1500" b="1" dirty="0">
                <a:solidFill>
                  <a:srgbClr val="006BA6"/>
                </a:solidFill>
                <a:latin typeface="Calibri"/>
                <a:cs typeface="Calibri"/>
              </a:rPr>
              <a:t>des</a:t>
            </a:r>
            <a:r>
              <a:rPr sz="1500" b="1" spc="-10" dirty="0">
                <a:solidFill>
                  <a:srgbClr val="006BA6"/>
                </a:solidFill>
                <a:latin typeface="Calibri"/>
                <a:cs typeface="Calibri"/>
              </a:rPr>
              <a:t>cr</a:t>
            </a:r>
            <a:r>
              <a:rPr sz="1500" b="1" dirty="0">
                <a:solidFill>
                  <a:srgbClr val="006BA6"/>
                </a:solidFill>
                <a:latin typeface="Calibri"/>
                <a:cs typeface="Calibri"/>
              </a:rPr>
              <a:t>ip</a:t>
            </a:r>
            <a:r>
              <a:rPr sz="1500" b="1" spc="-10" dirty="0">
                <a:solidFill>
                  <a:srgbClr val="006BA6"/>
                </a:solidFill>
                <a:latin typeface="Calibri"/>
                <a:cs typeface="Calibri"/>
              </a:rPr>
              <a:t>t</a:t>
            </a:r>
            <a:r>
              <a:rPr sz="1500" b="1" dirty="0">
                <a:solidFill>
                  <a:srgbClr val="006BA6"/>
                </a:solidFill>
                <a:latin typeface="Calibri"/>
                <a:cs typeface="Calibri"/>
              </a:rPr>
              <a:t>io</a:t>
            </a: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n</a:t>
            </a:r>
            <a:r>
              <a:rPr sz="1500" b="1" dirty="0">
                <a:solidFill>
                  <a:srgbClr val="006BA6"/>
                </a:solidFill>
                <a:latin typeface="Calibri"/>
                <a:cs typeface="Calibri"/>
              </a:rPr>
              <a:t>/  sales  </a:t>
            </a: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message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8904" y="1194816"/>
            <a:ext cx="5254752" cy="334060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1142" y="2529077"/>
            <a:ext cx="2612390" cy="1303020"/>
          </a:xfrm>
          <a:custGeom>
            <a:avLst/>
            <a:gdLst/>
            <a:ahLst/>
            <a:cxnLst/>
            <a:rect l="l" t="t" r="r" b="b"/>
            <a:pathLst>
              <a:path w="2612390" h="1303020">
                <a:moveTo>
                  <a:pt x="0" y="651510"/>
                </a:moveTo>
                <a:lnTo>
                  <a:pt x="5978" y="588769"/>
                </a:lnTo>
                <a:lnTo>
                  <a:pt x="23548" y="527715"/>
                </a:lnTo>
                <a:lnTo>
                  <a:pt x="52164" y="468621"/>
                </a:lnTo>
                <a:lnTo>
                  <a:pt x="91277" y="411759"/>
                </a:lnTo>
                <a:lnTo>
                  <a:pt x="140341" y="357403"/>
                </a:lnTo>
                <a:lnTo>
                  <a:pt x="168433" y="331250"/>
                </a:lnTo>
                <a:lnTo>
                  <a:pt x="198808" y="305826"/>
                </a:lnTo>
                <a:lnTo>
                  <a:pt x="231396" y="281165"/>
                </a:lnTo>
                <a:lnTo>
                  <a:pt x="266131" y="257301"/>
                </a:lnTo>
                <a:lnTo>
                  <a:pt x="302942" y="234268"/>
                </a:lnTo>
                <a:lnTo>
                  <a:pt x="341763" y="212101"/>
                </a:lnTo>
                <a:lnTo>
                  <a:pt x="382523" y="190833"/>
                </a:lnTo>
                <a:lnTo>
                  <a:pt x="425156" y="170499"/>
                </a:lnTo>
                <a:lnTo>
                  <a:pt x="469593" y="151133"/>
                </a:lnTo>
                <a:lnTo>
                  <a:pt x="515765" y="132769"/>
                </a:lnTo>
                <a:lnTo>
                  <a:pt x="563603" y="115441"/>
                </a:lnTo>
                <a:lnTo>
                  <a:pt x="613041" y="99183"/>
                </a:lnTo>
                <a:lnTo>
                  <a:pt x="664008" y="84030"/>
                </a:lnTo>
                <a:lnTo>
                  <a:pt x="716436" y="70015"/>
                </a:lnTo>
                <a:lnTo>
                  <a:pt x="770259" y="57173"/>
                </a:lnTo>
                <a:lnTo>
                  <a:pt x="825405" y="45538"/>
                </a:lnTo>
                <a:lnTo>
                  <a:pt x="881809" y="35144"/>
                </a:lnTo>
                <a:lnTo>
                  <a:pt x="939400" y="26024"/>
                </a:lnTo>
                <a:lnTo>
                  <a:pt x="998111" y="18215"/>
                </a:lnTo>
                <a:lnTo>
                  <a:pt x="1057874" y="11748"/>
                </a:lnTo>
                <a:lnTo>
                  <a:pt x="1118619" y="6659"/>
                </a:lnTo>
                <a:lnTo>
                  <a:pt x="1180278" y="2982"/>
                </a:lnTo>
                <a:lnTo>
                  <a:pt x="1242784" y="751"/>
                </a:lnTo>
                <a:lnTo>
                  <a:pt x="1306068" y="0"/>
                </a:lnTo>
                <a:lnTo>
                  <a:pt x="1369351" y="751"/>
                </a:lnTo>
                <a:lnTo>
                  <a:pt x="1431857" y="2982"/>
                </a:lnTo>
                <a:lnTo>
                  <a:pt x="1493516" y="6659"/>
                </a:lnTo>
                <a:lnTo>
                  <a:pt x="1554261" y="11748"/>
                </a:lnTo>
                <a:lnTo>
                  <a:pt x="1614024" y="18215"/>
                </a:lnTo>
                <a:lnTo>
                  <a:pt x="1672735" y="26024"/>
                </a:lnTo>
                <a:lnTo>
                  <a:pt x="1730326" y="35144"/>
                </a:lnTo>
                <a:lnTo>
                  <a:pt x="1786730" y="45538"/>
                </a:lnTo>
                <a:lnTo>
                  <a:pt x="1841876" y="57173"/>
                </a:lnTo>
                <a:lnTo>
                  <a:pt x="1895699" y="70015"/>
                </a:lnTo>
                <a:lnTo>
                  <a:pt x="1948127" y="84030"/>
                </a:lnTo>
                <a:lnTo>
                  <a:pt x="1999094" y="99183"/>
                </a:lnTo>
                <a:lnTo>
                  <a:pt x="2048532" y="115441"/>
                </a:lnTo>
                <a:lnTo>
                  <a:pt x="2096370" y="132769"/>
                </a:lnTo>
                <a:lnTo>
                  <a:pt x="2142542" y="151133"/>
                </a:lnTo>
                <a:lnTo>
                  <a:pt x="2186979" y="170499"/>
                </a:lnTo>
                <a:lnTo>
                  <a:pt x="2229612" y="190833"/>
                </a:lnTo>
                <a:lnTo>
                  <a:pt x="2270372" y="212101"/>
                </a:lnTo>
                <a:lnTo>
                  <a:pt x="2309193" y="234268"/>
                </a:lnTo>
                <a:lnTo>
                  <a:pt x="2346004" y="257301"/>
                </a:lnTo>
                <a:lnTo>
                  <a:pt x="2380739" y="281165"/>
                </a:lnTo>
                <a:lnTo>
                  <a:pt x="2413327" y="305826"/>
                </a:lnTo>
                <a:lnTo>
                  <a:pt x="2443702" y="331250"/>
                </a:lnTo>
                <a:lnTo>
                  <a:pt x="2471794" y="357403"/>
                </a:lnTo>
                <a:lnTo>
                  <a:pt x="2520858" y="411759"/>
                </a:lnTo>
                <a:lnTo>
                  <a:pt x="2559971" y="468621"/>
                </a:lnTo>
                <a:lnTo>
                  <a:pt x="2588587" y="527715"/>
                </a:lnTo>
                <a:lnTo>
                  <a:pt x="2606157" y="588769"/>
                </a:lnTo>
                <a:lnTo>
                  <a:pt x="2612135" y="651510"/>
                </a:lnTo>
                <a:lnTo>
                  <a:pt x="2610629" y="683073"/>
                </a:lnTo>
                <a:lnTo>
                  <a:pt x="2598787" y="745005"/>
                </a:lnTo>
                <a:lnTo>
                  <a:pt x="2575625" y="805113"/>
                </a:lnTo>
                <a:lnTo>
                  <a:pt x="2541693" y="863125"/>
                </a:lnTo>
                <a:lnTo>
                  <a:pt x="2497536" y="918768"/>
                </a:lnTo>
                <a:lnTo>
                  <a:pt x="2443702" y="971769"/>
                </a:lnTo>
                <a:lnTo>
                  <a:pt x="2413327" y="997193"/>
                </a:lnTo>
                <a:lnTo>
                  <a:pt x="2380739" y="1021854"/>
                </a:lnTo>
                <a:lnTo>
                  <a:pt x="2346004" y="1045718"/>
                </a:lnTo>
                <a:lnTo>
                  <a:pt x="2309193" y="1068751"/>
                </a:lnTo>
                <a:lnTo>
                  <a:pt x="2270372" y="1090918"/>
                </a:lnTo>
                <a:lnTo>
                  <a:pt x="2229611" y="1112186"/>
                </a:lnTo>
                <a:lnTo>
                  <a:pt x="2186979" y="1132520"/>
                </a:lnTo>
                <a:lnTo>
                  <a:pt x="2142542" y="1151886"/>
                </a:lnTo>
                <a:lnTo>
                  <a:pt x="2096370" y="1170250"/>
                </a:lnTo>
                <a:lnTo>
                  <a:pt x="2048532" y="1187578"/>
                </a:lnTo>
                <a:lnTo>
                  <a:pt x="1999094" y="1203836"/>
                </a:lnTo>
                <a:lnTo>
                  <a:pt x="1948127" y="1218989"/>
                </a:lnTo>
                <a:lnTo>
                  <a:pt x="1895699" y="1233004"/>
                </a:lnTo>
                <a:lnTo>
                  <a:pt x="1841876" y="1245846"/>
                </a:lnTo>
                <a:lnTo>
                  <a:pt x="1786730" y="1257481"/>
                </a:lnTo>
                <a:lnTo>
                  <a:pt x="1730326" y="1267875"/>
                </a:lnTo>
                <a:lnTo>
                  <a:pt x="1672735" y="1276995"/>
                </a:lnTo>
                <a:lnTo>
                  <a:pt x="1614024" y="1284804"/>
                </a:lnTo>
                <a:lnTo>
                  <a:pt x="1554261" y="1291271"/>
                </a:lnTo>
                <a:lnTo>
                  <a:pt x="1493516" y="1296360"/>
                </a:lnTo>
                <a:lnTo>
                  <a:pt x="1431857" y="1300037"/>
                </a:lnTo>
                <a:lnTo>
                  <a:pt x="1369351" y="1302268"/>
                </a:lnTo>
                <a:lnTo>
                  <a:pt x="1306068" y="1303020"/>
                </a:lnTo>
                <a:lnTo>
                  <a:pt x="1242784" y="1302268"/>
                </a:lnTo>
                <a:lnTo>
                  <a:pt x="1180278" y="1300037"/>
                </a:lnTo>
                <a:lnTo>
                  <a:pt x="1118619" y="1296360"/>
                </a:lnTo>
                <a:lnTo>
                  <a:pt x="1057874" y="1291271"/>
                </a:lnTo>
                <a:lnTo>
                  <a:pt x="998111" y="1284804"/>
                </a:lnTo>
                <a:lnTo>
                  <a:pt x="939400" y="1276995"/>
                </a:lnTo>
                <a:lnTo>
                  <a:pt x="881809" y="1267875"/>
                </a:lnTo>
                <a:lnTo>
                  <a:pt x="825405" y="1257481"/>
                </a:lnTo>
                <a:lnTo>
                  <a:pt x="770259" y="1245846"/>
                </a:lnTo>
                <a:lnTo>
                  <a:pt x="716436" y="1233004"/>
                </a:lnTo>
                <a:lnTo>
                  <a:pt x="664008" y="1218989"/>
                </a:lnTo>
                <a:lnTo>
                  <a:pt x="613041" y="1203836"/>
                </a:lnTo>
                <a:lnTo>
                  <a:pt x="563603" y="1187578"/>
                </a:lnTo>
                <a:lnTo>
                  <a:pt x="515765" y="1170250"/>
                </a:lnTo>
                <a:lnTo>
                  <a:pt x="469593" y="1151886"/>
                </a:lnTo>
                <a:lnTo>
                  <a:pt x="425156" y="1132520"/>
                </a:lnTo>
                <a:lnTo>
                  <a:pt x="382523" y="1112186"/>
                </a:lnTo>
                <a:lnTo>
                  <a:pt x="341763" y="1090918"/>
                </a:lnTo>
                <a:lnTo>
                  <a:pt x="302942" y="1068751"/>
                </a:lnTo>
                <a:lnTo>
                  <a:pt x="266131" y="1045718"/>
                </a:lnTo>
                <a:lnTo>
                  <a:pt x="231396" y="1021854"/>
                </a:lnTo>
                <a:lnTo>
                  <a:pt x="198808" y="997193"/>
                </a:lnTo>
                <a:lnTo>
                  <a:pt x="168433" y="971769"/>
                </a:lnTo>
                <a:lnTo>
                  <a:pt x="140341" y="945616"/>
                </a:lnTo>
                <a:lnTo>
                  <a:pt x="91277" y="891260"/>
                </a:lnTo>
                <a:lnTo>
                  <a:pt x="52164" y="834398"/>
                </a:lnTo>
                <a:lnTo>
                  <a:pt x="23548" y="775304"/>
                </a:lnTo>
                <a:lnTo>
                  <a:pt x="5978" y="714250"/>
                </a:lnTo>
                <a:lnTo>
                  <a:pt x="0" y="65151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4417" y="2238882"/>
            <a:ext cx="1786889" cy="948055"/>
          </a:xfrm>
          <a:custGeom>
            <a:avLst/>
            <a:gdLst/>
            <a:ahLst/>
            <a:cxnLst/>
            <a:rect l="l" t="t" r="r" b="b"/>
            <a:pathLst>
              <a:path w="1786889" h="948055">
                <a:moveTo>
                  <a:pt x="1707178" y="916144"/>
                </a:moveTo>
                <a:lnTo>
                  <a:pt x="1652231" y="918718"/>
                </a:lnTo>
                <a:lnTo>
                  <a:pt x="1646135" y="925576"/>
                </a:lnTo>
                <a:lnTo>
                  <a:pt x="1646897" y="941578"/>
                </a:lnTo>
                <a:lnTo>
                  <a:pt x="1653628" y="947674"/>
                </a:lnTo>
                <a:lnTo>
                  <a:pt x="1786851" y="941451"/>
                </a:lnTo>
                <a:lnTo>
                  <a:pt x="1786532" y="940943"/>
                </a:lnTo>
                <a:lnTo>
                  <a:pt x="1754720" y="940943"/>
                </a:lnTo>
                <a:lnTo>
                  <a:pt x="1707178" y="916144"/>
                </a:lnTo>
                <a:close/>
              </a:path>
              <a:path w="1786889" h="948055">
                <a:moveTo>
                  <a:pt x="1735866" y="914800"/>
                </a:moveTo>
                <a:lnTo>
                  <a:pt x="1707178" y="916144"/>
                </a:lnTo>
                <a:lnTo>
                  <a:pt x="1754720" y="940943"/>
                </a:lnTo>
                <a:lnTo>
                  <a:pt x="1757361" y="935863"/>
                </a:lnTo>
                <a:lnTo>
                  <a:pt x="1749132" y="935863"/>
                </a:lnTo>
                <a:lnTo>
                  <a:pt x="1735866" y="914800"/>
                </a:lnTo>
                <a:close/>
              </a:path>
              <a:path w="1786889" h="948055">
                <a:moveTo>
                  <a:pt x="1706841" y="826516"/>
                </a:moveTo>
                <a:lnTo>
                  <a:pt x="1700110" y="830707"/>
                </a:lnTo>
                <a:lnTo>
                  <a:pt x="1693379" y="835025"/>
                </a:lnTo>
                <a:lnTo>
                  <a:pt x="1691347" y="843915"/>
                </a:lnTo>
                <a:lnTo>
                  <a:pt x="1695538" y="850773"/>
                </a:lnTo>
                <a:lnTo>
                  <a:pt x="1720574" y="890521"/>
                </a:lnTo>
                <a:lnTo>
                  <a:pt x="1768055" y="915289"/>
                </a:lnTo>
                <a:lnTo>
                  <a:pt x="1754720" y="940943"/>
                </a:lnTo>
                <a:lnTo>
                  <a:pt x="1786532" y="940943"/>
                </a:lnTo>
                <a:lnTo>
                  <a:pt x="1720049" y="835279"/>
                </a:lnTo>
                <a:lnTo>
                  <a:pt x="1715731" y="828548"/>
                </a:lnTo>
                <a:lnTo>
                  <a:pt x="1706841" y="826516"/>
                </a:lnTo>
                <a:close/>
              </a:path>
              <a:path w="1786889" h="948055">
                <a:moveTo>
                  <a:pt x="1760689" y="913638"/>
                </a:moveTo>
                <a:lnTo>
                  <a:pt x="1735866" y="914800"/>
                </a:lnTo>
                <a:lnTo>
                  <a:pt x="1749132" y="935863"/>
                </a:lnTo>
                <a:lnTo>
                  <a:pt x="1760689" y="913638"/>
                </a:lnTo>
                <a:close/>
              </a:path>
              <a:path w="1786889" h="948055">
                <a:moveTo>
                  <a:pt x="1764890" y="913638"/>
                </a:moveTo>
                <a:lnTo>
                  <a:pt x="1760689" y="913638"/>
                </a:lnTo>
                <a:lnTo>
                  <a:pt x="1749132" y="935863"/>
                </a:lnTo>
                <a:lnTo>
                  <a:pt x="1757361" y="935863"/>
                </a:lnTo>
                <a:lnTo>
                  <a:pt x="1768055" y="915289"/>
                </a:lnTo>
                <a:lnTo>
                  <a:pt x="1764890" y="913638"/>
                </a:lnTo>
                <a:close/>
              </a:path>
              <a:path w="1786889" h="948055">
                <a:moveTo>
                  <a:pt x="13385" y="0"/>
                </a:moveTo>
                <a:lnTo>
                  <a:pt x="0" y="25654"/>
                </a:lnTo>
                <a:lnTo>
                  <a:pt x="1707178" y="916144"/>
                </a:lnTo>
                <a:lnTo>
                  <a:pt x="1735866" y="914800"/>
                </a:lnTo>
                <a:lnTo>
                  <a:pt x="1720574" y="890521"/>
                </a:lnTo>
                <a:lnTo>
                  <a:pt x="13385" y="0"/>
                </a:lnTo>
                <a:close/>
              </a:path>
              <a:path w="1786889" h="948055">
                <a:moveTo>
                  <a:pt x="1720574" y="890521"/>
                </a:moveTo>
                <a:lnTo>
                  <a:pt x="1735866" y="914800"/>
                </a:lnTo>
                <a:lnTo>
                  <a:pt x="1760689" y="913638"/>
                </a:lnTo>
                <a:lnTo>
                  <a:pt x="1764890" y="913638"/>
                </a:lnTo>
                <a:lnTo>
                  <a:pt x="1720574" y="8905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091" y="547114"/>
            <a:ext cx="7363968" cy="459638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5515" y="1782317"/>
            <a:ext cx="454659" cy="934719"/>
          </a:xfrm>
          <a:custGeom>
            <a:avLst/>
            <a:gdLst/>
            <a:ahLst/>
            <a:cxnLst/>
            <a:rect l="l" t="t" r="r" b="b"/>
            <a:pathLst>
              <a:path w="454659" h="934719">
                <a:moveTo>
                  <a:pt x="21716" y="793369"/>
                </a:moveTo>
                <a:lnTo>
                  <a:pt x="5841" y="794893"/>
                </a:lnTo>
                <a:lnTo>
                  <a:pt x="0" y="801878"/>
                </a:lnTo>
                <a:lnTo>
                  <a:pt x="12826" y="934720"/>
                </a:lnTo>
                <a:lnTo>
                  <a:pt x="41507" y="914654"/>
                </a:lnTo>
                <a:lnTo>
                  <a:pt x="37973" y="914654"/>
                </a:lnTo>
                <a:lnTo>
                  <a:pt x="11683" y="902589"/>
                </a:lnTo>
                <a:lnTo>
                  <a:pt x="34116" y="853954"/>
                </a:lnTo>
                <a:lnTo>
                  <a:pt x="28828" y="799084"/>
                </a:lnTo>
                <a:lnTo>
                  <a:pt x="21716" y="793369"/>
                </a:lnTo>
                <a:close/>
              </a:path>
              <a:path w="454659" h="934719">
                <a:moveTo>
                  <a:pt x="34116" y="853954"/>
                </a:moveTo>
                <a:lnTo>
                  <a:pt x="11683" y="902589"/>
                </a:lnTo>
                <a:lnTo>
                  <a:pt x="37973" y="914654"/>
                </a:lnTo>
                <a:lnTo>
                  <a:pt x="41429" y="907161"/>
                </a:lnTo>
                <a:lnTo>
                  <a:pt x="39242" y="907161"/>
                </a:lnTo>
                <a:lnTo>
                  <a:pt x="16509" y="896747"/>
                </a:lnTo>
                <a:lnTo>
                  <a:pt x="36867" y="882506"/>
                </a:lnTo>
                <a:lnTo>
                  <a:pt x="34116" y="853954"/>
                </a:lnTo>
                <a:close/>
              </a:path>
              <a:path w="454659" h="934719">
                <a:moveTo>
                  <a:pt x="105536" y="834517"/>
                </a:moveTo>
                <a:lnTo>
                  <a:pt x="60395" y="866047"/>
                </a:lnTo>
                <a:lnTo>
                  <a:pt x="37973" y="914654"/>
                </a:lnTo>
                <a:lnTo>
                  <a:pt x="41507" y="914654"/>
                </a:lnTo>
                <a:lnTo>
                  <a:pt x="122046" y="858266"/>
                </a:lnTo>
                <a:lnTo>
                  <a:pt x="123698" y="849249"/>
                </a:lnTo>
                <a:lnTo>
                  <a:pt x="114553" y="836041"/>
                </a:lnTo>
                <a:lnTo>
                  <a:pt x="105536" y="834517"/>
                </a:lnTo>
                <a:close/>
              </a:path>
              <a:path w="454659" h="934719">
                <a:moveTo>
                  <a:pt x="36867" y="882506"/>
                </a:moveTo>
                <a:lnTo>
                  <a:pt x="16509" y="896747"/>
                </a:lnTo>
                <a:lnTo>
                  <a:pt x="39242" y="907161"/>
                </a:lnTo>
                <a:lnTo>
                  <a:pt x="36867" y="882506"/>
                </a:lnTo>
                <a:close/>
              </a:path>
              <a:path w="454659" h="934719">
                <a:moveTo>
                  <a:pt x="60395" y="866047"/>
                </a:moveTo>
                <a:lnTo>
                  <a:pt x="36867" y="882506"/>
                </a:lnTo>
                <a:lnTo>
                  <a:pt x="39242" y="907161"/>
                </a:lnTo>
                <a:lnTo>
                  <a:pt x="41429" y="907161"/>
                </a:lnTo>
                <a:lnTo>
                  <a:pt x="60395" y="866047"/>
                </a:lnTo>
                <a:close/>
              </a:path>
              <a:path w="454659" h="934719">
                <a:moveTo>
                  <a:pt x="427989" y="0"/>
                </a:moveTo>
                <a:lnTo>
                  <a:pt x="34116" y="853954"/>
                </a:lnTo>
                <a:lnTo>
                  <a:pt x="36867" y="882506"/>
                </a:lnTo>
                <a:lnTo>
                  <a:pt x="60395" y="866047"/>
                </a:lnTo>
                <a:lnTo>
                  <a:pt x="454278" y="12192"/>
                </a:lnTo>
                <a:lnTo>
                  <a:pt x="4279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20406" y="1499361"/>
            <a:ext cx="1048385" cy="162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Detailed  </a:t>
            </a:r>
            <a:r>
              <a:rPr sz="1500" b="1" spc="-10" dirty="0">
                <a:solidFill>
                  <a:srgbClr val="006BA6"/>
                </a:solidFill>
                <a:latin typeface="Calibri"/>
                <a:cs typeface="Calibri"/>
              </a:rPr>
              <a:t>product  </a:t>
            </a: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description  including  </a:t>
            </a:r>
            <a:r>
              <a:rPr sz="1500" b="1" dirty="0">
                <a:solidFill>
                  <a:srgbClr val="006BA6"/>
                </a:solidFill>
                <a:latin typeface="Calibri"/>
                <a:cs typeface="Calibri"/>
              </a:rPr>
              <a:t>sales  </a:t>
            </a: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message</a:t>
            </a:r>
            <a:r>
              <a:rPr sz="1500" b="1" spc="-95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6BA6"/>
                </a:solidFill>
                <a:latin typeface="Calibri"/>
                <a:cs typeface="Calibri"/>
              </a:rPr>
              <a:t>and  </a:t>
            </a: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rules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15667" y="1179575"/>
            <a:ext cx="5256276" cy="334060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2005" y="1997201"/>
            <a:ext cx="1790700" cy="2152015"/>
          </a:xfrm>
          <a:custGeom>
            <a:avLst/>
            <a:gdLst/>
            <a:ahLst/>
            <a:cxnLst/>
            <a:rect l="l" t="t" r="r" b="b"/>
            <a:pathLst>
              <a:path w="1790700" h="2152015">
                <a:moveTo>
                  <a:pt x="0" y="1075944"/>
                </a:moveTo>
                <a:lnTo>
                  <a:pt x="1032" y="1023813"/>
                </a:lnTo>
                <a:lnTo>
                  <a:pt x="4098" y="972322"/>
                </a:lnTo>
                <a:lnTo>
                  <a:pt x="9150" y="921528"/>
                </a:lnTo>
                <a:lnTo>
                  <a:pt x="16142" y="871488"/>
                </a:lnTo>
                <a:lnTo>
                  <a:pt x="25027" y="822256"/>
                </a:lnTo>
                <a:lnTo>
                  <a:pt x="35758" y="773891"/>
                </a:lnTo>
                <a:lnTo>
                  <a:pt x="48288" y="726448"/>
                </a:lnTo>
                <a:lnTo>
                  <a:pt x="62570" y="679983"/>
                </a:lnTo>
                <a:lnTo>
                  <a:pt x="78557" y="634553"/>
                </a:lnTo>
                <a:lnTo>
                  <a:pt x="96203" y="590215"/>
                </a:lnTo>
                <a:lnTo>
                  <a:pt x="115461" y="547024"/>
                </a:lnTo>
                <a:lnTo>
                  <a:pt x="136283" y="505037"/>
                </a:lnTo>
                <a:lnTo>
                  <a:pt x="158623" y="464310"/>
                </a:lnTo>
                <a:lnTo>
                  <a:pt x="182434" y="424900"/>
                </a:lnTo>
                <a:lnTo>
                  <a:pt x="207668" y="386863"/>
                </a:lnTo>
                <a:lnTo>
                  <a:pt x="234280" y="350256"/>
                </a:lnTo>
                <a:lnTo>
                  <a:pt x="262223" y="315134"/>
                </a:lnTo>
                <a:lnTo>
                  <a:pt x="291448" y="281555"/>
                </a:lnTo>
                <a:lnTo>
                  <a:pt x="321911" y="249573"/>
                </a:lnTo>
                <a:lnTo>
                  <a:pt x="353563" y="219247"/>
                </a:lnTo>
                <a:lnTo>
                  <a:pt x="386357" y="190632"/>
                </a:lnTo>
                <a:lnTo>
                  <a:pt x="420248" y="163785"/>
                </a:lnTo>
                <a:lnTo>
                  <a:pt x="455187" y="138761"/>
                </a:lnTo>
                <a:lnTo>
                  <a:pt x="491129" y="115618"/>
                </a:lnTo>
                <a:lnTo>
                  <a:pt x="528026" y="94411"/>
                </a:lnTo>
                <a:lnTo>
                  <a:pt x="565831" y="75198"/>
                </a:lnTo>
                <a:lnTo>
                  <a:pt x="604498" y="58033"/>
                </a:lnTo>
                <a:lnTo>
                  <a:pt x="643979" y="42975"/>
                </a:lnTo>
                <a:lnTo>
                  <a:pt x="684228" y="30078"/>
                </a:lnTo>
                <a:lnTo>
                  <a:pt x="725198" y="19400"/>
                </a:lnTo>
                <a:lnTo>
                  <a:pt x="766842" y="10997"/>
                </a:lnTo>
                <a:lnTo>
                  <a:pt x="809114" y="4925"/>
                </a:lnTo>
                <a:lnTo>
                  <a:pt x="851965" y="1240"/>
                </a:lnTo>
                <a:lnTo>
                  <a:pt x="895350" y="0"/>
                </a:lnTo>
                <a:lnTo>
                  <a:pt x="938734" y="1240"/>
                </a:lnTo>
                <a:lnTo>
                  <a:pt x="981585" y="4925"/>
                </a:lnTo>
                <a:lnTo>
                  <a:pt x="1023857" y="10997"/>
                </a:lnTo>
                <a:lnTo>
                  <a:pt x="1065501" y="19400"/>
                </a:lnTo>
                <a:lnTo>
                  <a:pt x="1106471" y="30078"/>
                </a:lnTo>
                <a:lnTo>
                  <a:pt x="1146720" y="42975"/>
                </a:lnTo>
                <a:lnTo>
                  <a:pt x="1186201" y="58033"/>
                </a:lnTo>
                <a:lnTo>
                  <a:pt x="1224868" y="75198"/>
                </a:lnTo>
                <a:lnTo>
                  <a:pt x="1262673" y="94411"/>
                </a:lnTo>
                <a:lnTo>
                  <a:pt x="1299570" y="115618"/>
                </a:lnTo>
                <a:lnTo>
                  <a:pt x="1335512" y="138761"/>
                </a:lnTo>
                <a:lnTo>
                  <a:pt x="1370451" y="163785"/>
                </a:lnTo>
                <a:lnTo>
                  <a:pt x="1404342" y="190632"/>
                </a:lnTo>
                <a:lnTo>
                  <a:pt x="1437136" y="219247"/>
                </a:lnTo>
                <a:lnTo>
                  <a:pt x="1468788" y="249573"/>
                </a:lnTo>
                <a:lnTo>
                  <a:pt x="1499251" y="281555"/>
                </a:lnTo>
                <a:lnTo>
                  <a:pt x="1528476" y="315134"/>
                </a:lnTo>
                <a:lnTo>
                  <a:pt x="1556419" y="350256"/>
                </a:lnTo>
                <a:lnTo>
                  <a:pt x="1583031" y="386863"/>
                </a:lnTo>
                <a:lnTo>
                  <a:pt x="1608265" y="424900"/>
                </a:lnTo>
                <a:lnTo>
                  <a:pt x="1632076" y="464310"/>
                </a:lnTo>
                <a:lnTo>
                  <a:pt x="1654416" y="505037"/>
                </a:lnTo>
                <a:lnTo>
                  <a:pt x="1675238" y="547024"/>
                </a:lnTo>
                <a:lnTo>
                  <a:pt x="1694496" y="590215"/>
                </a:lnTo>
                <a:lnTo>
                  <a:pt x="1712142" y="634553"/>
                </a:lnTo>
                <a:lnTo>
                  <a:pt x="1728129" y="679983"/>
                </a:lnTo>
                <a:lnTo>
                  <a:pt x="1742411" y="726448"/>
                </a:lnTo>
                <a:lnTo>
                  <a:pt x="1754941" y="773891"/>
                </a:lnTo>
                <a:lnTo>
                  <a:pt x="1765672" y="822256"/>
                </a:lnTo>
                <a:lnTo>
                  <a:pt x="1774557" y="871488"/>
                </a:lnTo>
                <a:lnTo>
                  <a:pt x="1781549" y="921528"/>
                </a:lnTo>
                <a:lnTo>
                  <a:pt x="1786601" y="972322"/>
                </a:lnTo>
                <a:lnTo>
                  <a:pt x="1789667" y="1023813"/>
                </a:lnTo>
                <a:lnTo>
                  <a:pt x="1790700" y="1075944"/>
                </a:lnTo>
                <a:lnTo>
                  <a:pt x="1789667" y="1128074"/>
                </a:lnTo>
                <a:lnTo>
                  <a:pt x="1786601" y="1179565"/>
                </a:lnTo>
                <a:lnTo>
                  <a:pt x="1781549" y="1230359"/>
                </a:lnTo>
                <a:lnTo>
                  <a:pt x="1774557" y="1280399"/>
                </a:lnTo>
                <a:lnTo>
                  <a:pt x="1765672" y="1329631"/>
                </a:lnTo>
                <a:lnTo>
                  <a:pt x="1754941" y="1377996"/>
                </a:lnTo>
                <a:lnTo>
                  <a:pt x="1742411" y="1425439"/>
                </a:lnTo>
                <a:lnTo>
                  <a:pt x="1728129" y="1471904"/>
                </a:lnTo>
                <a:lnTo>
                  <a:pt x="1712142" y="1517334"/>
                </a:lnTo>
                <a:lnTo>
                  <a:pt x="1694496" y="1561672"/>
                </a:lnTo>
                <a:lnTo>
                  <a:pt x="1675238" y="1604863"/>
                </a:lnTo>
                <a:lnTo>
                  <a:pt x="1654416" y="1646850"/>
                </a:lnTo>
                <a:lnTo>
                  <a:pt x="1632076" y="1687577"/>
                </a:lnTo>
                <a:lnTo>
                  <a:pt x="1608265" y="1726987"/>
                </a:lnTo>
                <a:lnTo>
                  <a:pt x="1583031" y="1765024"/>
                </a:lnTo>
                <a:lnTo>
                  <a:pt x="1556419" y="1801631"/>
                </a:lnTo>
                <a:lnTo>
                  <a:pt x="1528476" y="1836753"/>
                </a:lnTo>
                <a:lnTo>
                  <a:pt x="1499251" y="1870332"/>
                </a:lnTo>
                <a:lnTo>
                  <a:pt x="1468788" y="1902314"/>
                </a:lnTo>
                <a:lnTo>
                  <a:pt x="1437136" y="1932640"/>
                </a:lnTo>
                <a:lnTo>
                  <a:pt x="1404342" y="1961255"/>
                </a:lnTo>
                <a:lnTo>
                  <a:pt x="1370451" y="1988102"/>
                </a:lnTo>
                <a:lnTo>
                  <a:pt x="1335512" y="2013126"/>
                </a:lnTo>
                <a:lnTo>
                  <a:pt x="1299570" y="2036269"/>
                </a:lnTo>
                <a:lnTo>
                  <a:pt x="1262673" y="2057476"/>
                </a:lnTo>
                <a:lnTo>
                  <a:pt x="1224868" y="2076689"/>
                </a:lnTo>
                <a:lnTo>
                  <a:pt x="1186201" y="2093854"/>
                </a:lnTo>
                <a:lnTo>
                  <a:pt x="1146720" y="2108912"/>
                </a:lnTo>
                <a:lnTo>
                  <a:pt x="1106471" y="2121809"/>
                </a:lnTo>
                <a:lnTo>
                  <a:pt x="1065501" y="2132487"/>
                </a:lnTo>
                <a:lnTo>
                  <a:pt x="1023857" y="2140890"/>
                </a:lnTo>
                <a:lnTo>
                  <a:pt x="981585" y="2146962"/>
                </a:lnTo>
                <a:lnTo>
                  <a:pt x="938734" y="2150647"/>
                </a:lnTo>
                <a:lnTo>
                  <a:pt x="895350" y="2151888"/>
                </a:lnTo>
                <a:lnTo>
                  <a:pt x="851965" y="2150647"/>
                </a:lnTo>
                <a:lnTo>
                  <a:pt x="809114" y="2146962"/>
                </a:lnTo>
                <a:lnTo>
                  <a:pt x="766842" y="2140890"/>
                </a:lnTo>
                <a:lnTo>
                  <a:pt x="725198" y="2132487"/>
                </a:lnTo>
                <a:lnTo>
                  <a:pt x="684228" y="2121809"/>
                </a:lnTo>
                <a:lnTo>
                  <a:pt x="643979" y="2108912"/>
                </a:lnTo>
                <a:lnTo>
                  <a:pt x="604498" y="2093854"/>
                </a:lnTo>
                <a:lnTo>
                  <a:pt x="565831" y="2076689"/>
                </a:lnTo>
                <a:lnTo>
                  <a:pt x="528026" y="2057476"/>
                </a:lnTo>
                <a:lnTo>
                  <a:pt x="491129" y="2036269"/>
                </a:lnTo>
                <a:lnTo>
                  <a:pt x="455187" y="2013126"/>
                </a:lnTo>
                <a:lnTo>
                  <a:pt x="420248" y="1988102"/>
                </a:lnTo>
                <a:lnTo>
                  <a:pt x="386357" y="1961255"/>
                </a:lnTo>
                <a:lnTo>
                  <a:pt x="353563" y="1932640"/>
                </a:lnTo>
                <a:lnTo>
                  <a:pt x="321911" y="1902314"/>
                </a:lnTo>
                <a:lnTo>
                  <a:pt x="291448" y="1870332"/>
                </a:lnTo>
                <a:lnTo>
                  <a:pt x="262223" y="1836753"/>
                </a:lnTo>
                <a:lnTo>
                  <a:pt x="234280" y="1801631"/>
                </a:lnTo>
                <a:lnTo>
                  <a:pt x="207668" y="1765024"/>
                </a:lnTo>
                <a:lnTo>
                  <a:pt x="182434" y="1726987"/>
                </a:lnTo>
                <a:lnTo>
                  <a:pt x="158623" y="1687577"/>
                </a:lnTo>
                <a:lnTo>
                  <a:pt x="136283" y="1646850"/>
                </a:lnTo>
                <a:lnTo>
                  <a:pt x="115461" y="1604863"/>
                </a:lnTo>
                <a:lnTo>
                  <a:pt x="96203" y="1561672"/>
                </a:lnTo>
                <a:lnTo>
                  <a:pt x="78557" y="1517334"/>
                </a:lnTo>
                <a:lnTo>
                  <a:pt x="62570" y="1471904"/>
                </a:lnTo>
                <a:lnTo>
                  <a:pt x="48288" y="1425439"/>
                </a:lnTo>
                <a:lnTo>
                  <a:pt x="35758" y="1377996"/>
                </a:lnTo>
                <a:lnTo>
                  <a:pt x="25027" y="1329631"/>
                </a:lnTo>
                <a:lnTo>
                  <a:pt x="16142" y="1280399"/>
                </a:lnTo>
                <a:lnTo>
                  <a:pt x="9150" y="1230359"/>
                </a:lnTo>
                <a:lnTo>
                  <a:pt x="4098" y="1179565"/>
                </a:lnTo>
                <a:lnTo>
                  <a:pt x="1032" y="1128074"/>
                </a:lnTo>
                <a:lnTo>
                  <a:pt x="0" y="1075944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864" y="2514854"/>
            <a:ext cx="1105535" cy="254635"/>
          </a:xfrm>
          <a:custGeom>
            <a:avLst/>
            <a:gdLst/>
            <a:ahLst/>
            <a:cxnLst/>
            <a:rect l="l" t="t" r="r" b="b"/>
            <a:pathLst>
              <a:path w="1105535" h="254635">
                <a:moveTo>
                  <a:pt x="1021598" y="208139"/>
                </a:moveTo>
                <a:lnTo>
                  <a:pt x="969987" y="227202"/>
                </a:lnTo>
                <a:lnTo>
                  <a:pt x="966177" y="235584"/>
                </a:lnTo>
                <a:lnTo>
                  <a:pt x="971765" y="250570"/>
                </a:lnTo>
                <a:lnTo>
                  <a:pt x="980020" y="254381"/>
                </a:lnTo>
                <a:lnTo>
                  <a:pt x="1080013" y="217423"/>
                </a:lnTo>
                <a:lnTo>
                  <a:pt x="1074381" y="217423"/>
                </a:lnTo>
                <a:lnTo>
                  <a:pt x="1021598" y="208139"/>
                </a:lnTo>
                <a:close/>
              </a:path>
              <a:path w="1105535" h="254635">
                <a:moveTo>
                  <a:pt x="1048557" y="198197"/>
                </a:moveTo>
                <a:lnTo>
                  <a:pt x="1021598" y="208139"/>
                </a:lnTo>
                <a:lnTo>
                  <a:pt x="1074381" y="217423"/>
                </a:lnTo>
                <a:lnTo>
                  <a:pt x="1074934" y="214248"/>
                </a:lnTo>
                <a:lnTo>
                  <a:pt x="1067523" y="214248"/>
                </a:lnTo>
                <a:lnTo>
                  <a:pt x="1048557" y="198197"/>
                </a:lnTo>
                <a:close/>
              </a:path>
              <a:path w="1105535" h="254635">
                <a:moveTo>
                  <a:pt x="1003388" y="122046"/>
                </a:moveTo>
                <a:lnTo>
                  <a:pt x="994244" y="122808"/>
                </a:lnTo>
                <a:lnTo>
                  <a:pt x="983830" y="135000"/>
                </a:lnTo>
                <a:lnTo>
                  <a:pt x="984592" y="144144"/>
                </a:lnTo>
                <a:lnTo>
                  <a:pt x="990688" y="149225"/>
                </a:lnTo>
                <a:lnTo>
                  <a:pt x="1026725" y="179721"/>
                </a:lnTo>
                <a:lnTo>
                  <a:pt x="1079334" y="188975"/>
                </a:lnTo>
                <a:lnTo>
                  <a:pt x="1074381" y="217423"/>
                </a:lnTo>
                <a:lnTo>
                  <a:pt x="1080013" y="217423"/>
                </a:lnTo>
                <a:lnTo>
                  <a:pt x="1105115" y="208152"/>
                </a:lnTo>
                <a:lnTo>
                  <a:pt x="1009484" y="127126"/>
                </a:lnTo>
                <a:lnTo>
                  <a:pt x="1003388" y="122046"/>
                </a:lnTo>
                <a:close/>
              </a:path>
              <a:path w="1105535" h="254635">
                <a:moveTo>
                  <a:pt x="1071841" y="189610"/>
                </a:moveTo>
                <a:lnTo>
                  <a:pt x="1048557" y="198197"/>
                </a:lnTo>
                <a:lnTo>
                  <a:pt x="1067523" y="214248"/>
                </a:lnTo>
                <a:lnTo>
                  <a:pt x="1071841" y="189610"/>
                </a:lnTo>
                <a:close/>
              </a:path>
              <a:path w="1105535" h="254635">
                <a:moveTo>
                  <a:pt x="1079224" y="189610"/>
                </a:moveTo>
                <a:lnTo>
                  <a:pt x="1071841" y="189610"/>
                </a:lnTo>
                <a:lnTo>
                  <a:pt x="1067523" y="214248"/>
                </a:lnTo>
                <a:lnTo>
                  <a:pt x="1074934" y="214248"/>
                </a:lnTo>
                <a:lnTo>
                  <a:pt x="1079224" y="189610"/>
                </a:lnTo>
                <a:close/>
              </a:path>
              <a:path w="1105535" h="254635">
                <a:moveTo>
                  <a:pt x="5003" y="0"/>
                </a:moveTo>
                <a:lnTo>
                  <a:pt x="0" y="28447"/>
                </a:lnTo>
                <a:lnTo>
                  <a:pt x="1021598" y="208139"/>
                </a:lnTo>
                <a:lnTo>
                  <a:pt x="1048557" y="198197"/>
                </a:lnTo>
                <a:lnTo>
                  <a:pt x="1026725" y="179721"/>
                </a:lnTo>
                <a:lnTo>
                  <a:pt x="5003" y="0"/>
                </a:lnTo>
                <a:close/>
              </a:path>
              <a:path w="1105535" h="254635">
                <a:moveTo>
                  <a:pt x="1026725" y="179721"/>
                </a:moveTo>
                <a:lnTo>
                  <a:pt x="1048557" y="198197"/>
                </a:lnTo>
                <a:lnTo>
                  <a:pt x="1071841" y="189610"/>
                </a:lnTo>
                <a:lnTo>
                  <a:pt x="1079224" y="189610"/>
                </a:lnTo>
                <a:lnTo>
                  <a:pt x="1079334" y="188975"/>
                </a:lnTo>
                <a:lnTo>
                  <a:pt x="1026725" y="1797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0427" y="1181100"/>
            <a:ext cx="5256276" cy="334060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1189" y="2183129"/>
            <a:ext cx="1416050" cy="1080770"/>
          </a:xfrm>
          <a:custGeom>
            <a:avLst/>
            <a:gdLst/>
            <a:ahLst/>
            <a:cxnLst/>
            <a:rect l="l" t="t" r="r" b="b"/>
            <a:pathLst>
              <a:path w="1416050" h="1080770">
                <a:moveTo>
                  <a:pt x="0" y="540257"/>
                </a:moveTo>
                <a:lnTo>
                  <a:pt x="2130" y="498044"/>
                </a:lnTo>
                <a:lnTo>
                  <a:pt x="8415" y="456717"/>
                </a:lnTo>
                <a:lnTo>
                  <a:pt x="18698" y="416398"/>
                </a:lnTo>
                <a:lnTo>
                  <a:pt x="32822" y="377207"/>
                </a:lnTo>
                <a:lnTo>
                  <a:pt x="50629" y="339264"/>
                </a:lnTo>
                <a:lnTo>
                  <a:pt x="71961" y="302689"/>
                </a:lnTo>
                <a:lnTo>
                  <a:pt x="96661" y="267603"/>
                </a:lnTo>
                <a:lnTo>
                  <a:pt x="124571" y="234125"/>
                </a:lnTo>
                <a:lnTo>
                  <a:pt x="155534" y="202376"/>
                </a:lnTo>
                <a:lnTo>
                  <a:pt x="189393" y="172476"/>
                </a:lnTo>
                <a:lnTo>
                  <a:pt x="225989" y="144546"/>
                </a:lnTo>
                <a:lnTo>
                  <a:pt x="265167" y="118705"/>
                </a:lnTo>
                <a:lnTo>
                  <a:pt x="306767" y="95074"/>
                </a:lnTo>
                <a:lnTo>
                  <a:pt x="350632" y="73772"/>
                </a:lnTo>
                <a:lnTo>
                  <a:pt x="396606" y="54921"/>
                </a:lnTo>
                <a:lnTo>
                  <a:pt x="444530" y="38640"/>
                </a:lnTo>
                <a:lnTo>
                  <a:pt x="494248" y="25050"/>
                </a:lnTo>
                <a:lnTo>
                  <a:pt x="545600" y="14271"/>
                </a:lnTo>
                <a:lnTo>
                  <a:pt x="598431" y="6422"/>
                </a:lnTo>
                <a:lnTo>
                  <a:pt x="652583" y="1625"/>
                </a:lnTo>
                <a:lnTo>
                  <a:pt x="707898" y="0"/>
                </a:lnTo>
                <a:lnTo>
                  <a:pt x="763212" y="1625"/>
                </a:lnTo>
                <a:lnTo>
                  <a:pt x="817364" y="6422"/>
                </a:lnTo>
                <a:lnTo>
                  <a:pt x="870195" y="14271"/>
                </a:lnTo>
                <a:lnTo>
                  <a:pt x="921547" y="25050"/>
                </a:lnTo>
                <a:lnTo>
                  <a:pt x="971265" y="38640"/>
                </a:lnTo>
                <a:lnTo>
                  <a:pt x="1019189" y="54921"/>
                </a:lnTo>
                <a:lnTo>
                  <a:pt x="1065163" y="73772"/>
                </a:lnTo>
                <a:lnTo>
                  <a:pt x="1109028" y="95074"/>
                </a:lnTo>
                <a:lnTo>
                  <a:pt x="1150628" y="118705"/>
                </a:lnTo>
                <a:lnTo>
                  <a:pt x="1189806" y="144546"/>
                </a:lnTo>
                <a:lnTo>
                  <a:pt x="1226402" y="172476"/>
                </a:lnTo>
                <a:lnTo>
                  <a:pt x="1260261" y="202376"/>
                </a:lnTo>
                <a:lnTo>
                  <a:pt x="1291224" y="234125"/>
                </a:lnTo>
                <a:lnTo>
                  <a:pt x="1319134" y="267603"/>
                </a:lnTo>
                <a:lnTo>
                  <a:pt x="1343834" y="302689"/>
                </a:lnTo>
                <a:lnTo>
                  <a:pt x="1365166" y="339264"/>
                </a:lnTo>
                <a:lnTo>
                  <a:pt x="1382973" y="377207"/>
                </a:lnTo>
                <a:lnTo>
                  <a:pt x="1397097" y="416398"/>
                </a:lnTo>
                <a:lnTo>
                  <a:pt x="1407380" y="456717"/>
                </a:lnTo>
                <a:lnTo>
                  <a:pt x="1413665" y="498044"/>
                </a:lnTo>
                <a:lnTo>
                  <a:pt x="1415796" y="540257"/>
                </a:lnTo>
                <a:lnTo>
                  <a:pt x="1413665" y="582471"/>
                </a:lnTo>
                <a:lnTo>
                  <a:pt x="1407380" y="623798"/>
                </a:lnTo>
                <a:lnTo>
                  <a:pt x="1397097" y="664117"/>
                </a:lnTo>
                <a:lnTo>
                  <a:pt x="1382973" y="703308"/>
                </a:lnTo>
                <a:lnTo>
                  <a:pt x="1365166" y="741251"/>
                </a:lnTo>
                <a:lnTo>
                  <a:pt x="1343834" y="777826"/>
                </a:lnTo>
                <a:lnTo>
                  <a:pt x="1319134" y="812912"/>
                </a:lnTo>
                <a:lnTo>
                  <a:pt x="1291224" y="846390"/>
                </a:lnTo>
                <a:lnTo>
                  <a:pt x="1260261" y="878139"/>
                </a:lnTo>
                <a:lnTo>
                  <a:pt x="1226402" y="908039"/>
                </a:lnTo>
                <a:lnTo>
                  <a:pt x="1189806" y="935969"/>
                </a:lnTo>
                <a:lnTo>
                  <a:pt x="1150628" y="961810"/>
                </a:lnTo>
                <a:lnTo>
                  <a:pt x="1109028" y="985441"/>
                </a:lnTo>
                <a:lnTo>
                  <a:pt x="1065163" y="1006743"/>
                </a:lnTo>
                <a:lnTo>
                  <a:pt x="1019189" y="1025594"/>
                </a:lnTo>
                <a:lnTo>
                  <a:pt x="971265" y="1041875"/>
                </a:lnTo>
                <a:lnTo>
                  <a:pt x="921547" y="1055465"/>
                </a:lnTo>
                <a:lnTo>
                  <a:pt x="870195" y="1066244"/>
                </a:lnTo>
                <a:lnTo>
                  <a:pt x="817364" y="1074093"/>
                </a:lnTo>
                <a:lnTo>
                  <a:pt x="763212" y="1078890"/>
                </a:lnTo>
                <a:lnTo>
                  <a:pt x="707898" y="1080515"/>
                </a:lnTo>
                <a:lnTo>
                  <a:pt x="652583" y="1078890"/>
                </a:lnTo>
                <a:lnTo>
                  <a:pt x="598431" y="1074093"/>
                </a:lnTo>
                <a:lnTo>
                  <a:pt x="545600" y="1066244"/>
                </a:lnTo>
                <a:lnTo>
                  <a:pt x="494248" y="1055465"/>
                </a:lnTo>
                <a:lnTo>
                  <a:pt x="444530" y="1041875"/>
                </a:lnTo>
                <a:lnTo>
                  <a:pt x="396606" y="1025594"/>
                </a:lnTo>
                <a:lnTo>
                  <a:pt x="350632" y="1006743"/>
                </a:lnTo>
                <a:lnTo>
                  <a:pt x="306767" y="985441"/>
                </a:lnTo>
                <a:lnTo>
                  <a:pt x="265167" y="961810"/>
                </a:lnTo>
                <a:lnTo>
                  <a:pt x="225989" y="935969"/>
                </a:lnTo>
                <a:lnTo>
                  <a:pt x="189393" y="908039"/>
                </a:lnTo>
                <a:lnTo>
                  <a:pt x="155534" y="878139"/>
                </a:lnTo>
                <a:lnTo>
                  <a:pt x="124571" y="846390"/>
                </a:lnTo>
                <a:lnTo>
                  <a:pt x="96661" y="812912"/>
                </a:lnTo>
                <a:lnTo>
                  <a:pt x="71961" y="777826"/>
                </a:lnTo>
                <a:lnTo>
                  <a:pt x="50629" y="741251"/>
                </a:lnTo>
                <a:lnTo>
                  <a:pt x="32822" y="703308"/>
                </a:lnTo>
                <a:lnTo>
                  <a:pt x="18698" y="664117"/>
                </a:lnTo>
                <a:lnTo>
                  <a:pt x="8415" y="623798"/>
                </a:lnTo>
                <a:lnTo>
                  <a:pt x="2130" y="582471"/>
                </a:lnTo>
                <a:lnTo>
                  <a:pt x="0" y="540257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267" y="2008632"/>
            <a:ext cx="104775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u="none" spc="-5" dirty="0">
                <a:solidFill>
                  <a:srgbClr val="006BA6"/>
                </a:solidFill>
                <a:latin typeface="Calibri"/>
                <a:cs typeface="Calibri"/>
              </a:rPr>
              <a:t>Upsell price  </a:t>
            </a:r>
            <a:r>
              <a:rPr sz="1500" b="1" u="none" dirty="0">
                <a:solidFill>
                  <a:srgbClr val="006BA6"/>
                </a:solidFill>
                <a:latin typeface="Calibri"/>
                <a:cs typeface="Calibri"/>
              </a:rPr>
              <a:t>and</a:t>
            </a:r>
            <a:r>
              <a:rPr sz="1500" b="1" u="none" spc="-105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b="1" u="none" spc="-5" dirty="0">
                <a:solidFill>
                  <a:srgbClr val="006BA6"/>
                </a:solidFill>
                <a:latin typeface="Calibri"/>
                <a:cs typeface="Calibri"/>
              </a:rPr>
              <a:t>message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7466" y="1586483"/>
            <a:ext cx="589915" cy="262890"/>
          </a:xfrm>
          <a:custGeom>
            <a:avLst/>
            <a:gdLst/>
            <a:ahLst/>
            <a:cxnLst/>
            <a:rect l="l" t="t" r="r" b="b"/>
            <a:pathLst>
              <a:path w="589915" h="262889">
                <a:moveTo>
                  <a:pt x="81927" y="37074"/>
                </a:moveTo>
                <a:lnTo>
                  <a:pt x="53475" y="41513"/>
                </a:lnTo>
                <a:lnTo>
                  <a:pt x="71235" y="63939"/>
                </a:lnTo>
                <a:lnTo>
                  <a:pt x="578992" y="262763"/>
                </a:lnTo>
                <a:lnTo>
                  <a:pt x="589533" y="235838"/>
                </a:lnTo>
                <a:lnTo>
                  <a:pt x="81927" y="37074"/>
                </a:lnTo>
                <a:close/>
              </a:path>
              <a:path w="589915" h="262889">
                <a:moveTo>
                  <a:pt x="131699" y="0"/>
                </a:moveTo>
                <a:lnTo>
                  <a:pt x="123825" y="1142"/>
                </a:lnTo>
                <a:lnTo>
                  <a:pt x="0" y="20574"/>
                </a:lnTo>
                <a:lnTo>
                  <a:pt x="82676" y="125094"/>
                </a:lnTo>
                <a:lnTo>
                  <a:pt x="91820" y="126237"/>
                </a:lnTo>
                <a:lnTo>
                  <a:pt x="104393" y="116204"/>
                </a:lnTo>
                <a:lnTo>
                  <a:pt x="105409" y="107187"/>
                </a:lnTo>
                <a:lnTo>
                  <a:pt x="100456" y="100837"/>
                </a:lnTo>
                <a:lnTo>
                  <a:pt x="71235" y="63939"/>
                </a:lnTo>
                <a:lnTo>
                  <a:pt x="21462" y="44450"/>
                </a:lnTo>
                <a:lnTo>
                  <a:pt x="32003" y="17525"/>
                </a:lnTo>
                <a:lnTo>
                  <a:pt x="141015" y="17525"/>
                </a:lnTo>
                <a:lnTo>
                  <a:pt x="139064" y="5333"/>
                </a:lnTo>
                <a:lnTo>
                  <a:pt x="131699" y="0"/>
                </a:lnTo>
                <a:close/>
              </a:path>
              <a:path w="589915" h="262889">
                <a:moveTo>
                  <a:pt x="32003" y="17525"/>
                </a:moveTo>
                <a:lnTo>
                  <a:pt x="21462" y="44450"/>
                </a:lnTo>
                <a:lnTo>
                  <a:pt x="71235" y="63939"/>
                </a:lnTo>
                <a:lnTo>
                  <a:pt x="56505" y="45338"/>
                </a:lnTo>
                <a:lnTo>
                  <a:pt x="28955" y="45338"/>
                </a:lnTo>
                <a:lnTo>
                  <a:pt x="38100" y="22098"/>
                </a:lnTo>
                <a:lnTo>
                  <a:pt x="43680" y="22098"/>
                </a:lnTo>
                <a:lnTo>
                  <a:pt x="32003" y="17525"/>
                </a:lnTo>
                <a:close/>
              </a:path>
              <a:path w="589915" h="262889">
                <a:moveTo>
                  <a:pt x="38100" y="22098"/>
                </a:moveTo>
                <a:lnTo>
                  <a:pt x="28955" y="45338"/>
                </a:lnTo>
                <a:lnTo>
                  <a:pt x="53475" y="41513"/>
                </a:lnTo>
                <a:lnTo>
                  <a:pt x="38100" y="22098"/>
                </a:lnTo>
                <a:close/>
              </a:path>
              <a:path w="589915" h="262889">
                <a:moveTo>
                  <a:pt x="53475" y="41513"/>
                </a:moveTo>
                <a:lnTo>
                  <a:pt x="28955" y="45338"/>
                </a:lnTo>
                <a:lnTo>
                  <a:pt x="56505" y="45338"/>
                </a:lnTo>
                <a:lnTo>
                  <a:pt x="53475" y="41513"/>
                </a:lnTo>
                <a:close/>
              </a:path>
              <a:path w="589915" h="262889">
                <a:moveTo>
                  <a:pt x="43680" y="22098"/>
                </a:moveTo>
                <a:lnTo>
                  <a:pt x="38100" y="22098"/>
                </a:lnTo>
                <a:lnTo>
                  <a:pt x="53475" y="41513"/>
                </a:lnTo>
                <a:lnTo>
                  <a:pt x="81927" y="37074"/>
                </a:lnTo>
                <a:lnTo>
                  <a:pt x="43680" y="22098"/>
                </a:lnTo>
                <a:close/>
              </a:path>
              <a:path w="589915" h="262889">
                <a:moveTo>
                  <a:pt x="141015" y="17525"/>
                </a:moveTo>
                <a:lnTo>
                  <a:pt x="32003" y="17525"/>
                </a:lnTo>
                <a:lnTo>
                  <a:pt x="81927" y="37074"/>
                </a:lnTo>
                <a:lnTo>
                  <a:pt x="136143" y="28575"/>
                </a:lnTo>
                <a:lnTo>
                  <a:pt x="141604" y="21208"/>
                </a:lnTo>
                <a:lnTo>
                  <a:pt x="141015" y="175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0427" y="1188719"/>
            <a:ext cx="5256276" cy="334213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3502" y="1248917"/>
            <a:ext cx="474345" cy="358140"/>
          </a:xfrm>
          <a:custGeom>
            <a:avLst/>
            <a:gdLst/>
            <a:ahLst/>
            <a:cxnLst/>
            <a:rect l="l" t="t" r="r" b="b"/>
            <a:pathLst>
              <a:path w="474345" h="358140">
                <a:moveTo>
                  <a:pt x="0" y="179070"/>
                </a:moveTo>
                <a:lnTo>
                  <a:pt x="6255" y="137999"/>
                </a:lnTo>
                <a:lnTo>
                  <a:pt x="24077" y="100304"/>
                </a:lnTo>
                <a:lnTo>
                  <a:pt x="52044" y="67055"/>
                </a:lnTo>
                <a:lnTo>
                  <a:pt x="88738" y="39328"/>
                </a:lnTo>
                <a:lnTo>
                  <a:pt x="132739" y="18194"/>
                </a:lnTo>
                <a:lnTo>
                  <a:pt x="182626" y="4727"/>
                </a:lnTo>
                <a:lnTo>
                  <a:pt x="236981" y="0"/>
                </a:lnTo>
                <a:lnTo>
                  <a:pt x="291337" y="4727"/>
                </a:lnTo>
                <a:lnTo>
                  <a:pt x="341224" y="18194"/>
                </a:lnTo>
                <a:lnTo>
                  <a:pt x="385225" y="39328"/>
                </a:lnTo>
                <a:lnTo>
                  <a:pt x="421919" y="67056"/>
                </a:lnTo>
                <a:lnTo>
                  <a:pt x="449886" y="100304"/>
                </a:lnTo>
                <a:lnTo>
                  <a:pt x="467708" y="137999"/>
                </a:lnTo>
                <a:lnTo>
                  <a:pt x="473964" y="179070"/>
                </a:lnTo>
                <a:lnTo>
                  <a:pt x="467708" y="220140"/>
                </a:lnTo>
                <a:lnTo>
                  <a:pt x="449886" y="257835"/>
                </a:lnTo>
                <a:lnTo>
                  <a:pt x="421919" y="291084"/>
                </a:lnTo>
                <a:lnTo>
                  <a:pt x="385225" y="318811"/>
                </a:lnTo>
                <a:lnTo>
                  <a:pt x="341224" y="339945"/>
                </a:lnTo>
                <a:lnTo>
                  <a:pt x="291337" y="353412"/>
                </a:lnTo>
                <a:lnTo>
                  <a:pt x="236981" y="358140"/>
                </a:lnTo>
                <a:lnTo>
                  <a:pt x="182626" y="353412"/>
                </a:lnTo>
                <a:lnTo>
                  <a:pt x="132739" y="339945"/>
                </a:lnTo>
                <a:lnTo>
                  <a:pt x="88738" y="318811"/>
                </a:lnTo>
                <a:lnTo>
                  <a:pt x="52044" y="291084"/>
                </a:lnTo>
                <a:lnTo>
                  <a:pt x="24077" y="257835"/>
                </a:lnTo>
                <a:lnTo>
                  <a:pt x="6255" y="220140"/>
                </a:lnTo>
                <a:lnTo>
                  <a:pt x="0" y="17907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20406" y="1499361"/>
            <a:ext cx="953769" cy="70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500" b="1" u="none" dirty="0">
                <a:solidFill>
                  <a:srgbClr val="006BA6"/>
                </a:solidFill>
                <a:latin typeface="Calibri"/>
                <a:cs typeface="Calibri"/>
              </a:rPr>
              <a:t>Link </a:t>
            </a:r>
            <a:r>
              <a:rPr sz="1500" b="1" u="none" spc="-10" dirty="0">
                <a:solidFill>
                  <a:srgbClr val="006BA6"/>
                </a:solidFill>
                <a:latin typeface="Calibri"/>
                <a:cs typeface="Calibri"/>
              </a:rPr>
              <a:t>to fare  </a:t>
            </a:r>
            <a:r>
              <a:rPr sz="1500" b="1" u="none" spc="-20" dirty="0">
                <a:solidFill>
                  <a:srgbClr val="006BA6"/>
                </a:solidFill>
                <a:latin typeface="Calibri"/>
                <a:cs typeface="Calibri"/>
              </a:rPr>
              <a:t>c</a:t>
            </a:r>
            <a:r>
              <a:rPr sz="1500" b="1" u="none" dirty="0">
                <a:solidFill>
                  <a:srgbClr val="006BA6"/>
                </a:solidFill>
                <a:latin typeface="Calibri"/>
                <a:cs typeface="Calibri"/>
              </a:rPr>
              <a:t>omparison  </a:t>
            </a:r>
            <a:r>
              <a:rPr sz="1500" b="1" u="none" spc="-5" dirty="0">
                <a:solidFill>
                  <a:srgbClr val="006BA6"/>
                </a:solidFill>
                <a:latin typeface="Calibri"/>
                <a:cs typeface="Calibri"/>
              </a:rPr>
              <a:t>table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304800"/>
            <a:ext cx="1391411" cy="3992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091" y="547114"/>
            <a:ext cx="7363968" cy="4596383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0138" y="1681733"/>
            <a:ext cx="592455" cy="388620"/>
          </a:xfrm>
          <a:custGeom>
            <a:avLst/>
            <a:gdLst/>
            <a:ahLst/>
            <a:cxnLst/>
            <a:rect l="l" t="t" r="r" b="b"/>
            <a:pathLst>
              <a:path w="592454" h="388619">
                <a:moveTo>
                  <a:pt x="69087" y="266699"/>
                </a:moveTo>
                <a:lnTo>
                  <a:pt x="60451" y="269493"/>
                </a:lnTo>
                <a:lnTo>
                  <a:pt x="56768" y="276605"/>
                </a:lnTo>
                <a:lnTo>
                  <a:pt x="0" y="388365"/>
                </a:lnTo>
                <a:lnTo>
                  <a:pt x="75715" y="385063"/>
                </a:lnTo>
                <a:lnTo>
                  <a:pt x="31876" y="385063"/>
                </a:lnTo>
                <a:lnTo>
                  <a:pt x="16255" y="360679"/>
                </a:lnTo>
                <a:lnTo>
                  <a:pt x="61298" y="331679"/>
                </a:lnTo>
                <a:lnTo>
                  <a:pt x="82676" y="289813"/>
                </a:lnTo>
                <a:lnTo>
                  <a:pt x="86232" y="282701"/>
                </a:lnTo>
                <a:lnTo>
                  <a:pt x="83438" y="273938"/>
                </a:lnTo>
                <a:lnTo>
                  <a:pt x="76326" y="270255"/>
                </a:lnTo>
                <a:lnTo>
                  <a:pt x="69087" y="266699"/>
                </a:lnTo>
                <a:close/>
              </a:path>
              <a:path w="592454" h="388619">
                <a:moveTo>
                  <a:pt x="61298" y="331679"/>
                </a:moveTo>
                <a:lnTo>
                  <a:pt x="16255" y="360679"/>
                </a:lnTo>
                <a:lnTo>
                  <a:pt x="31876" y="385063"/>
                </a:lnTo>
                <a:lnTo>
                  <a:pt x="40753" y="379348"/>
                </a:lnTo>
                <a:lnTo>
                  <a:pt x="36956" y="379348"/>
                </a:lnTo>
                <a:lnTo>
                  <a:pt x="23494" y="358393"/>
                </a:lnTo>
                <a:lnTo>
                  <a:pt x="48215" y="357300"/>
                </a:lnTo>
                <a:lnTo>
                  <a:pt x="61298" y="331679"/>
                </a:lnTo>
                <a:close/>
              </a:path>
              <a:path w="592454" h="388619">
                <a:moveTo>
                  <a:pt x="131952" y="353567"/>
                </a:moveTo>
                <a:lnTo>
                  <a:pt x="76975" y="356027"/>
                </a:lnTo>
                <a:lnTo>
                  <a:pt x="31876" y="385063"/>
                </a:lnTo>
                <a:lnTo>
                  <a:pt x="75715" y="385063"/>
                </a:lnTo>
                <a:lnTo>
                  <a:pt x="133222" y="382523"/>
                </a:lnTo>
                <a:lnTo>
                  <a:pt x="139445" y="375792"/>
                </a:lnTo>
                <a:lnTo>
                  <a:pt x="138683" y="359790"/>
                </a:lnTo>
                <a:lnTo>
                  <a:pt x="131952" y="353567"/>
                </a:lnTo>
                <a:close/>
              </a:path>
              <a:path w="592454" h="388619">
                <a:moveTo>
                  <a:pt x="48215" y="357300"/>
                </a:moveTo>
                <a:lnTo>
                  <a:pt x="23494" y="358393"/>
                </a:lnTo>
                <a:lnTo>
                  <a:pt x="36956" y="379348"/>
                </a:lnTo>
                <a:lnTo>
                  <a:pt x="48215" y="357300"/>
                </a:lnTo>
                <a:close/>
              </a:path>
              <a:path w="592454" h="388619">
                <a:moveTo>
                  <a:pt x="76975" y="356027"/>
                </a:moveTo>
                <a:lnTo>
                  <a:pt x="48215" y="357300"/>
                </a:lnTo>
                <a:lnTo>
                  <a:pt x="36956" y="379348"/>
                </a:lnTo>
                <a:lnTo>
                  <a:pt x="40753" y="379348"/>
                </a:lnTo>
                <a:lnTo>
                  <a:pt x="76975" y="356027"/>
                </a:lnTo>
                <a:close/>
              </a:path>
              <a:path w="592454" h="388619">
                <a:moveTo>
                  <a:pt x="576452" y="0"/>
                </a:moveTo>
                <a:lnTo>
                  <a:pt x="61298" y="331679"/>
                </a:lnTo>
                <a:lnTo>
                  <a:pt x="48215" y="357300"/>
                </a:lnTo>
                <a:lnTo>
                  <a:pt x="76975" y="356027"/>
                </a:lnTo>
                <a:lnTo>
                  <a:pt x="592073" y="24383"/>
                </a:lnTo>
                <a:lnTo>
                  <a:pt x="5764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866" rIns="0" bIns="0" rtlCol="0">
            <a:spAutoFit/>
          </a:bodyPr>
          <a:lstStyle/>
          <a:p>
            <a:pPr marL="111760">
              <a:lnSpc>
                <a:spcPct val="100000"/>
              </a:lnSpc>
              <a:tabLst>
                <a:tab pos="8668385" algn="l"/>
              </a:tabLst>
            </a:pPr>
            <a:r>
              <a:rPr spc="-15" dirty="0"/>
              <a:t>Branded </a:t>
            </a:r>
            <a:r>
              <a:rPr spc="-25" dirty="0"/>
              <a:t>Fares </a:t>
            </a:r>
            <a:r>
              <a:rPr spc="-10" dirty="0"/>
              <a:t>benefit</a:t>
            </a:r>
            <a:r>
              <a:rPr spc="5" dirty="0"/>
              <a:t> </a:t>
            </a:r>
            <a:r>
              <a:rPr spc="-15" dirty="0"/>
              <a:t>too!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20406" y="1499361"/>
            <a:ext cx="996950" cy="116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Matrix view  </a:t>
            </a:r>
            <a:r>
              <a:rPr sz="1500" b="1" dirty="0">
                <a:solidFill>
                  <a:srgbClr val="006BA6"/>
                </a:solidFill>
                <a:latin typeface="Calibri"/>
                <a:cs typeface="Calibri"/>
              </a:rPr>
              <a:t>of </a:t>
            </a: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available  services</a:t>
            </a:r>
            <a:r>
              <a:rPr sz="1500" b="1" spc="-75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6BA6"/>
                </a:solidFill>
                <a:latin typeface="Calibri"/>
                <a:cs typeface="Calibri"/>
              </a:rPr>
              <a:t>and  </a:t>
            </a:r>
            <a:r>
              <a:rPr sz="1500" b="1" spc="-10" dirty="0">
                <a:solidFill>
                  <a:srgbClr val="006BA6"/>
                </a:solidFill>
                <a:latin typeface="Calibri"/>
                <a:cs typeface="Calibri"/>
              </a:rPr>
              <a:t>fare  differential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0427" y="1185672"/>
            <a:ext cx="5256276" cy="334213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33522" y="1398269"/>
            <a:ext cx="4241800" cy="2208530"/>
          </a:xfrm>
          <a:custGeom>
            <a:avLst/>
            <a:gdLst/>
            <a:ahLst/>
            <a:cxnLst/>
            <a:rect l="l" t="t" r="r" b="b"/>
            <a:pathLst>
              <a:path w="4241800" h="2208529">
                <a:moveTo>
                  <a:pt x="0" y="1104137"/>
                </a:moveTo>
                <a:lnTo>
                  <a:pt x="3599" y="1039255"/>
                </a:lnTo>
                <a:lnTo>
                  <a:pt x="14267" y="975361"/>
                </a:lnTo>
                <a:lnTo>
                  <a:pt x="31802" y="912559"/>
                </a:lnTo>
                <a:lnTo>
                  <a:pt x="56008" y="850951"/>
                </a:lnTo>
                <a:lnTo>
                  <a:pt x="86683" y="790642"/>
                </a:lnTo>
                <a:lnTo>
                  <a:pt x="123631" y="731735"/>
                </a:lnTo>
                <a:lnTo>
                  <a:pt x="166651" y="674334"/>
                </a:lnTo>
                <a:lnTo>
                  <a:pt x="215546" y="618541"/>
                </a:lnTo>
                <a:lnTo>
                  <a:pt x="270115" y="564461"/>
                </a:lnTo>
                <a:lnTo>
                  <a:pt x="299465" y="538096"/>
                </a:lnTo>
                <a:lnTo>
                  <a:pt x="330160" y="512198"/>
                </a:lnTo>
                <a:lnTo>
                  <a:pt x="362174" y="486779"/>
                </a:lnTo>
                <a:lnTo>
                  <a:pt x="395483" y="461853"/>
                </a:lnTo>
                <a:lnTo>
                  <a:pt x="430061" y="437433"/>
                </a:lnTo>
                <a:lnTo>
                  <a:pt x="465884" y="413532"/>
                </a:lnTo>
                <a:lnTo>
                  <a:pt x="502926" y="390163"/>
                </a:lnTo>
                <a:lnTo>
                  <a:pt x="541164" y="367338"/>
                </a:lnTo>
                <a:lnTo>
                  <a:pt x="580572" y="345070"/>
                </a:lnTo>
                <a:lnTo>
                  <a:pt x="621125" y="323373"/>
                </a:lnTo>
                <a:lnTo>
                  <a:pt x="662798" y="302260"/>
                </a:lnTo>
                <a:lnTo>
                  <a:pt x="705567" y="281742"/>
                </a:lnTo>
                <a:lnTo>
                  <a:pt x="749407" y="261834"/>
                </a:lnTo>
                <a:lnTo>
                  <a:pt x="794292" y="242549"/>
                </a:lnTo>
                <a:lnTo>
                  <a:pt x="840199" y="223898"/>
                </a:lnTo>
                <a:lnTo>
                  <a:pt x="887101" y="205896"/>
                </a:lnTo>
                <a:lnTo>
                  <a:pt x="934975" y="188554"/>
                </a:lnTo>
                <a:lnTo>
                  <a:pt x="983795" y="171887"/>
                </a:lnTo>
                <a:lnTo>
                  <a:pt x="1033537" y="155906"/>
                </a:lnTo>
                <a:lnTo>
                  <a:pt x="1084175" y="140626"/>
                </a:lnTo>
                <a:lnTo>
                  <a:pt x="1135685" y="126058"/>
                </a:lnTo>
                <a:lnTo>
                  <a:pt x="1188042" y="112216"/>
                </a:lnTo>
                <a:lnTo>
                  <a:pt x="1241221" y="99112"/>
                </a:lnTo>
                <a:lnTo>
                  <a:pt x="1295197" y="86760"/>
                </a:lnTo>
                <a:lnTo>
                  <a:pt x="1349946" y="75173"/>
                </a:lnTo>
                <a:lnTo>
                  <a:pt x="1405442" y="64363"/>
                </a:lnTo>
                <a:lnTo>
                  <a:pt x="1461660" y="54344"/>
                </a:lnTo>
                <a:lnTo>
                  <a:pt x="1518576" y="45128"/>
                </a:lnTo>
                <a:lnTo>
                  <a:pt x="1576166" y="36728"/>
                </a:lnTo>
                <a:lnTo>
                  <a:pt x="1634403" y="29158"/>
                </a:lnTo>
                <a:lnTo>
                  <a:pt x="1693263" y="22429"/>
                </a:lnTo>
                <a:lnTo>
                  <a:pt x="1752722" y="16556"/>
                </a:lnTo>
                <a:lnTo>
                  <a:pt x="1812754" y="11551"/>
                </a:lnTo>
                <a:lnTo>
                  <a:pt x="1873335" y="7427"/>
                </a:lnTo>
                <a:lnTo>
                  <a:pt x="1934439" y="4197"/>
                </a:lnTo>
                <a:lnTo>
                  <a:pt x="1996042" y="1874"/>
                </a:lnTo>
                <a:lnTo>
                  <a:pt x="2058119" y="470"/>
                </a:lnTo>
                <a:lnTo>
                  <a:pt x="2120645" y="0"/>
                </a:lnTo>
                <a:lnTo>
                  <a:pt x="2183172" y="470"/>
                </a:lnTo>
                <a:lnTo>
                  <a:pt x="2245249" y="1874"/>
                </a:lnTo>
                <a:lnTo>
                  <a:pt x="2306852" y="4197"/>
                </a:lnTo>
                <a:lnTo>
                  <a:pt x="2367956" y="7427"/>
                </a:lnTo>
                <a:lnTo>
                  <a:pt x="2428537" y="11551"/>
                </a:lnTo>
                <a:lnTo>
                  <a:pt x="2488569" y="16556"/>
                </a:lnTo>
                <a:lnTo>
                  <a:pt x="2548028" y="22429"/>
                </a:lnTo>
                <a:lnTo>
                  <a:pt x="2606888" y="29158"/>
                </a:lnTo>
                <a:lnTo>
                  <a:pt x="2665125" y="36728"/>
                </a:lnTo>
                <a:lnTo>
                  <a:pt x="2722715" y="45128"/>
                </a:lnTo>
                <a:lnTo>
                  <a:pt x="2779631" y="54344"/>
                </a:lnTo>
                <a:lnTo>
                  <a:pt x="2835849" y="64363"/>
                </a:lnTo>
                <a:lnTo>
                  <a:pt x="2891345" y="75173"/>
                </a:lnTo>
                <a:lnTo>
                  <a:pt x="2946094" y="86760"/>
                </a:lnTo>
                <a:lnTo>
                  <a:pt x="3000070" y="99112"/>
                </a:lnTo>
                <a:lnTo>
                  <a:pt x="3053249" y="112216"/>
                </a:lnTo>
                <a:lnTo>
                  <a:pt x="3105606" y="126058"/>
                </a:lnTo>
                <a:lnTo>
                  <a:pt x="3157116" y="140626"/>
                </a:lnTo>
                <a:lnTo>
                  <a:pt x="3207754" y="155906"/>
                </a:lnTo>
                <a:lnTo>
                  <a:pt x="3257496" y="171887"/>
                </a:lnTo>
                <a:lnTo>
                  <a:pt x="3306316" y="188554"/>
                </a:lnTo>
                <a:lnTo>
                  <a:pt x="3354190" y="205896"/>
                </a:lnTo>
                <a:lnTo>
                  <a:pt x="3401092" y="223898"/>
                </a:lnTo>
                <a:lnTo>
                  <a:pt x="3446999" y="242549"/>
                </a:lnTo>
                <a:lnTo>
                  <a:pt x="3491884" y="261834"/>
                </a:lnTo>
                <a:lnTo>
                  <a:pt x="3535724" y="281742"/>
                </a:lnTo>
                <a:lnTo>
                  <a:pt x="3578493" y="302260"/>
                </a:lnTo>
                <a:lnTo>
                  <a:pt x="3620166" y="323373"/>
                </a:lnTo>
                <a:lnTo>
                  <a:pt x="3660719" y="345070"/>
                </a:lnTo>
                <a:lnTo>
                  <a:pt x="3700127" y="367338"/>
                </a:lnTo>
                <a:lnTo>
                  <a:pt x="3738365" y="390163"/>
                </a:lnTo>
                <a:lnTo>
                  <a:pt x="3775407" y="413532"/>
                </a:lnTo>
                <a:lnTo>
                  <a:pt x="3811230" y="437433"/>
                </a:lnTo>
                <a:lnTo>
                  <a:pt x="3845808" y="461853"/>
                </a:lnTo>
                <a:lnTo>
                  <a:pt x="3879117" y="486779"/>
                </a:lnTo>
                <a:lnTo>
                  <a:pt x="3911131" y="512198"/>
                </a:lnTo>
                <a:lnTo>
                  <a:pt x="3941826" y="538096"/>
                </a:lnTo>
                <a:lnTo>
                  <a:pt x="3971176" y="564461"/>
                </a:lnTo>
                <a:lnTo>
                  <a:pt x="3999158" y="591281"/>
                </a:lnTo>
                <a:lnTo>
                  <a:pt x="4050914" y="646230"/>
                </a:lnTo>
                <a:lnTo>
                  <a:pt x="4096897" y="702840"/>
                </a:lnTo>
                <a:lnTo>
                  <a:pt x="4136905" y="761007"/>
                </a:lnTo>
                <a:lnTo>
                  <a:pt x="4170742" y="820628"/>
                </a:lnTo>
                <a:lnTo>
                  <a:pt x="4198207" y="881599"/>
                </a:lnTo>
                <a:lnTo>
                  <a:pt x="4219103" y="943817"/>
                </a:lnTo>
                <a:lnTo>
                  <a:pt x="4233229" y="1007178"/>
                </a:lnTo>
                <a:lnTo>
                  <a:pt x="4240387" y="1071579"/>
                </a:lnTo>
                <a:lnTo>
                  <a:pt x="4241292" y="1104137"/>
                </a:lnTo>
                <a:lnTo>
                  <a:pt x="4240387" y="1136696"/>
                </a:lnTo>
                <a:lnTo>
                  <a:pt x="4233229" y="1201097"/>
                </a:lnTo>
                <a:lnTo>
                  <a:pt x="4219103" y="1264458"/>
                </a:lnTo>
                <a:lnTo>
                  <a:pt x="4198207" y="1326676"/>
                </a:lnTo>
                <a:lnTo>
                  <a:pt x="4170742" y="1387647"/>
                </a:lnTo>
                <a:lnTo>
                  <a:pt x="4136905" y="1447268"/>
                </a:lnTo>
                <a:lnTo>
                  <a:pt x="4096897" y="1505435"/>
                </a:lnTo>
                <a:lnTo>
                  <a:pt x="4050914" y="1562045"/>
                </a:lnTo>
                <a:lnTo>
                  <a:pt x="3999158" y="1616994"/>
                </a:lnTo>
                <a:lnTo>
                  <a:pt x="3971176" y="1643814"/>
                </a:lnTo>
                <a:lnTo>
                  <a:pt x="3941826" y="1670179"/>
                </a:lnTo>
                <a:lnTo>
                  <a:pt x="3911131" y="1696077"/>
                </a:lnTo>
                <a:lnTo>
                  <a:pt x="3879117" y="1721496"/>
                </a:lnTo>
                <a:lnTo>
                  <a:pt x="3845808" y="1746422"/>
                </a:lnTo>
                <a:lnTo>
                  <a:pt x="3811230" y="1770842"/>
                </a:lnTo>
                <a:lnTo>
                  <a:pt x="3775407" y="1794743"/>
                </a:lnTo>
                <a:lnTo>
                  <a:pt x="3738365" y="1818112"/>
                </a:lnTo>
                <a:lnTo>
                  <a:pt x="3700127" y="1840937"/>
                </a:lnTo>
                <a:lnTo>
                  <a:pt x="3660719" y="1863205"/>
                </a:lnTo>
                <a:lnTo>
                  <a:pt x="3620166" y="1884902"/>
                </a:lnTo>
                <a:lnTo>
                  <a:pt x="3578493" y="1906015"/>
                </a:lnTo>
                <a:lnTo>
                  <a:pt x="3535724" y="1926533"/>
                </a:lnTo>
                <a:lnTo>
                  <a:pt x="3491884" y="1946441"/>
                </a:lnTo>
                <a:lnTo>
                  <a:pt x="3446999" y="1965726"/>
                </a:lnTo>
                <a:lnTo>
                  <a:pt x="3401092" y="1984377"/>
                </a:lnTo>
                <a:lnTo>
                  <a:pt x="3354190" y="2002379"/>
                </a:lnTo>
                <a:lnTo>
                  <a:pt x="3306316" y="2019721"/>
                </a:lnTo>
                <a:lnTo>
                  <a:pt x="3257496" y="2036388"/>
                </a:lnTo>
                <a:lnTo>
                  <a:pt x="3207754" y="2052369"/>
                </a:lnTo>
                <a:lnTo>
                  <a:pt x="3157116" y="2067649"/>
                </a:lnTo>
                <a:lnTo>
                  <a:pt x="3105606" y="2082217"/>
                </a:lnTo>
                <a:lnTo>
                  <a:pt x="3053249" y="2096059"/>
                </a:lnTo>
                <a:lnTo>
                  <a:pt x="3000070" y="2109163"/>
                </a:lnTo>
                <a:lnTo>
                  <a:pt x="2946094" y="2121515"/>
                </a:lnTo>
                <a:lnTo>
                  <a:pt x="2891345" y="2133102"/>
                </a:lnTo>
                <a:lnTo>
                  <a:pt x="2835849" y="2143912"/>
                </a:lnTo>
                <a:lnTo>
                  <a:pt x="2779631" y="2153931"/>
                </a:lnTo>
                <a:lnTo>
                  <a:pt x="2722715" y="2163147"/>
                </a:lnTo>
                <a:lnTo>
                  <a:pt x="2665125" y="2171547"/>
                </a:lnTo>
                <a:lnTo>
                  <a:pt x="2606888" y="2179117"/>
                </a:lnTo>
                <a:lnTo>
                  <a:pt x="2548028" y="2185846"/>
                </a:lnTo>
                <a:lnTo>
                  <a:pt x="2488569" y="2191719"/>
                </a:lnTo>
                <a:lnTo>
                  <a:pt x="2428537" y="2196724"/>
                </a:lnTo>
                <a:lnTo>
                  <a:pt x="2367956" y="2200848"/>
                </a:lnTo>
                <a:lnTo>
                  <a:pt x="2306852" y="2204078"/>
                </a:lnTo>
                <a:lnTo>
                  <a:pt x="2245249" y="2206401"/>
                </a:lnTo>
                <a:lnTo>
                  <a:pt x="2183172" y="2207805"/>
                </a:lnTo>
                <a:lnTo>
                  <a:pt x="2120645" y="2208276"/>
                </a:lnTo>
                <a:lnTo>
                  <a:pt x="2058119" y="2207805"/>
                </a:lnTo>
                <a:lnTo>
                  <a:pt x="1996042" y="2206401"/>
                </a:lnTo>
                <a:lnTo>
                  <a:pt x="1934439" y="2204078"/>
                </a:lnTo>
                <a:lnTo>
                  <a:pt x="1873335" y="2200848"/>
                </a:lnTo>
                <a:lnTo>
                  <a:pt x="1812754" y="2196724"/>
                </a:lnTo>
                <a:lnTo>
                  <a:pt x="1752722" y="2191719"/>
                </a:lnTo>
                <a:lnTo>
                  <a:pt x="1693263" y="2185846"/>
                </a:lnTo>
                <a:lnTo>
                  <a:pt x="1634403" y="2179117"/>
                </a:lnTo>
                <a:lnTo>
                  <a:pt x="1576166" y="2171547"/>
                </a:lnTo>
                <a:lnTo>
                  <a:pt x="1518576" y="2163147"/>
                </a:lnTo>
                <a:lnTo>
                  <a:pt x="1461660" y="2153931"/>
                </a:lnTo>
                <a:lnTo>
                  <a:pt x="1405442" y="2143912"/>
                </a:lnTo>
                <a:lnTo>
                  <a:pt x="1349946" y="2133102"/>
                </a:lnTo>
                <a:lnTo>
                  <a:pt x="1295197" y="2121515"/>
                </a:lnTo>
                <a:lnTo>
                  <a:pt x="1241221" y="2109163"/>
                </a:lnTo>
                <a:lnTo>
                  <a:pt x="1188042" y="2096059"/>
                </a:lnTo>
                <a:lnTo>
                  <a:pt x="1135685" y="2082217"/>
                </a:lnTo>
                <a:lnTo>
                  <a:pt x="1084175" y="2067649"/>
                </a:lnTo>
                <a:lnTo>
                  <a:pt x="1033537" y="2052369"/>
                </a:lnTo>
                <a:lnTo>
                  <a:pt x="983795" y="2036388"/>
                </a:lnTo>
                <a:lnTo>
                  <a:pt x="934975" y="2019721"/>
                </a:lnTo>
                <a:lnTo>
                  <a:pt x="887101" y="2002379"/>
                </a:lnTo>
                <a:lnTo>
                  <a:pt x="840199" y="1984377"/>
                </a:lnTo>
                <a:lnTo>
                  <a:pt x="794292" y="1965726"/>
                </a:lnTo>
                <a:lnTo>
                  <a:pt x="749407" y="1946441"/>
                </a:lnTo>
                <a:lnTo>
                  <a:pt x="705567" y="1926533"/>
                </a:lnTo>
                <a:lnTo>
                  <a:pt x="662798" y="1906015"/>
                </a:lnTo>
                <a:lnTo>
                  <a:pt x="621125" y="1884902"/>
                </a:lnTo>
                <a:lnTo>
                  <a:pt x="580572" y="1863205"/>
                </a:lnTo>
                <a:lnTo>
                  <a:pt x="541164" y="1840937"/>
                </a:lnTo>
                <a:lnTo>
                  <a:pt x="502926" y="1818112"/>
                </a:lnTo>
                <a:lnTo>
                  <a:pt x="465884" y="1794743"/>
                </a:lnTo>
                <a:lnTo>
                  <a:pt x="430061" y="1770842"/>
                </a:lnTo>
                <a:lnTo>
                  <a:pt x="395483" y="1746422"/>
                </a:lnTo>
                <a:lnTo>
                  <a:pt x="362174" y="1721496"/>
                </a:lnTo>
                <a:lnTo>
                  <a:pt x="330160" y="1696077"/>
                </a:lnTo>
                <a:lnTo>
                  <a:pt x="299465" y="1670179"/>
                </a:lnTo>
                <a:lnTo>
                  <a:pt x="270115" y="1643814"/>
                </a:lnTo>
                <a:lnTo>
                  <a:pt x="242133" y="1616994"/>
                </a:lnTo>
                <a:lnTo>
                  <a:pt x="190377" y="1562045"/>
                </a:lnTo>
                <a:lnTo>
                  <a:pt x="144394" y="1505435"/>
                </a:lnTo>
                <a:lnTo>
                  <a:pt x="104386" y="1447268"/>
                </a:lnTo>
                <a:lnTo>
                  <a:pt x="70549" y="1387647"/>
                </a:lnTo>
                <a:lnTo>
                  <a:pt x="43084" y="1326676"/>
                </a:lnTo>
                <a:lnTo>
                  <a:pt x="22188" y="1264458"/>
                </a:lnTo>
                <a:lnTo>
                  <a:pt x="8062" y="1201097"/>
                </a:lnTo>
                <a:lnTo>
                  <a:pt x="904" y="1136696"/>
                </a:lnTo>
                <a:lnTo>
                  <a:pt x="0" y="1104137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9000" y="342900"/>
            <a:ext cx="1676400" cy="3611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89153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1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20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78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83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4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46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851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0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014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71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77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834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34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99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502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60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66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170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828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333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99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496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153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65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316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821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327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984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49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147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7652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1310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481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8473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1978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5636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914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646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303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80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3466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971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0629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4134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79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29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48027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8460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196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5623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9128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786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629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994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453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711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0616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4122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7779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1284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94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44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2105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5610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9267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2773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62783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9936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344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709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0603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426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7766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1424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4929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587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209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559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9255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2760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6417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9923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3580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7086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1074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424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77539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141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4916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574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2079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3573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924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290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6405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006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3567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7073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0730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235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789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7139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5056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8561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8221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5724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892296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288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9639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0005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03555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721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0717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437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7880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1538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504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854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32206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35711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3936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2874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6532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003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53694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720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607052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6436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67867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152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75030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8688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8219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8585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89356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93014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9651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00024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03682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0718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0844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1435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1800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151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25170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2867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321808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7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35838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3934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4300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46506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50164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366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57326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60832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64489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7994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150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515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7866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82320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8582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89483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2988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96645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0015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36564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7314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1081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4476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7982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21639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25144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2880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3230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35965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9470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4297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46633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50138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53795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5730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6095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64464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812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71626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751319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78789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82294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8595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945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93115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96620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00278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03783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07440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10945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1445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1810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21614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2527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28776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32434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35939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3959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4310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466076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50265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53770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57428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0933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4590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8095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7175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7525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78916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242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85926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89584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93089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9674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0025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0391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07415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1107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14578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180831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21740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25245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2890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3240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36066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3957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3229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6734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50391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5389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5740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6106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64565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6822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71728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75385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78890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82548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8605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895588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7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93216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9672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00379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03884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07541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1104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82751" y="4613147"/>
            <a:ext cx="384175" cy="356870"/>
          </a:xfrm>
          <a:custGeom>
            <a:avLst/>
            <a:gdLst/>
            <a:ahLst/>
            <a:cxnLst/>
            <a:rect l="l" t="t" r="r" b="b"/>
            <a:pathLst>
              <a:path w="384175" h="356870">
                <a:moveTo>
                  <a:pt x="192023" y="0"/>
                </a:moveTo>
                <a:lnTo>
                  <a:pt x="141027" y="6182"/>
                </a:lnTo>
                <a:lnTo>
                  <a:pt x="95170" y="23628"/>
                </a:lnTo>
                <a:lnTo>
                  <a:pt x="56297" y="50684"/>
                </a:lnTo>
                <a:lnTo>
                  <a:pt x="26249" y="85697"/>
                </a:lnTo>
                <a:lnTo>
                  <a:pt x="6869" y="127016"/>
                </a:lnTo>
                <a:lnTo>
                  <a:pt x="0" y="172986"/>
                </a:lnTo>
                <a:lnTo>
                  <a:pt x="7645" y="221429"/>
                </a:lnTo>
                <a:lnTo>
                  <a:pt x="29135" y="264559"/>
                </a:lnTo>
                <a:lnTo>
                  <a:pt x="62300" y="300453"/>
                </a:lnTo>
                <a:lnTo>
                  <a:pt x="104971" y="327190"/>
                </a:lnTo>
                <a:lnTo>
                  <a:pt x="154978" y="342849"/>
                </a:lnTo>
                <a:lnTo>
                  <a:pt x="165218" y="344791"/>
                </a:lnTo>
                <a:lnTo>
                  <a:pt x="173766" y="347251"/>
                </a:lnTo>
                <a:lnTo>
                  <a:pt x="180968" y="350951"/>
                </a:lnTo>
                <a:lnTo>
                  <a:pt x="187172" y="356615"/>
                </a:lnTo>
                <a:lnTo>
                  <a:pt x="193005" y="341468"/>
                </a:lnTo>
                <a:lnTo>
                  <a:pt x="196074" y="325208"/>
                </a:lnTo>
                <a:lnTo>
                  <a:pt x="175729" y="325208"/>
                </a:lnTo>
                <a:lnTo>
                  <a:pt x="128744" y="313997"/>
                </a:lnTo>
                <a:lnTo>
                  <a:pt x="87718" y="291566"/>
                </a:lnTo>
                <a:lnTo>
                  <a:pt x="55211" y="259518"/>
                </a:lnTo>
                <a:lnTo>
                  <a:pt x="33784" y="219457"/>
                </a:lnTo>
                <a:lnTo>
                  <a:pt x="25996" y="172986"/>
                </a:lnTo>
                <a:lnTo>
                  <a:pt x="34456" y="124748"/>
                </a:lnTo>
                <a:lnTo>
                  <a:pt x="58015" y="82857"/>
                </a:lnTo>
                <a:lnTo>
                  <a:pt x="93948" y="49824"/>
                </a:lnTo>
                <a:lnTo>
                  <a:pt x="139527" y="28162"/>
                </a:lnTo>
                <a:lnTo>
                  <a:pt x="192023" y="20383"/>
                </a:lnTo>
                <a:lnTo>
                  <a:pt x="280429" y="20383"/>
                </a:lnTo>
                <a:lnTo>
                  <a:pt x="243086" y="6182"/>
                </a:lnTo>
                <a:lnTo>
                  <a:pt x="192023" y="0"/>
                </a:lnTo>
                <a:close/>
              </a:path>
              <a:path w="384175" h="356870">
                <a:moveTo>
                  <a:pt x="280429" y="20383"/>
                </a:moveTo>
                <a:lnTo>
                  <a:pt x="192023" y="20383"/>
                </a:lnTo>
                <a:lnTo>
                  <a:pt x="244520" y="28162"/>
                </a:lnTo>
                <a:lnTo>
                  <a:pt x="290099" y="49824"/>
                </a:lnTo>
                <a:lnTo>
                  <a:pt x="326032" y="82857"/>
                </a:lnTo>
                <a:lnTo>
                  <a:pt x="349591" y="124748"/>
                </a:lnTo>
                <a:lnTo>
                  <a:pt x="358051" y="172986"/>
                </a:lnTo>
                <a:lnTo>
                  <a:pt x="350672" y="218201"/>
                </a:lnTo>
                <a:lnTo>
                  <a:pt x="330018" y="257976"/>
                </a:lnTo>
                <a:lnTo>
                  <a:pt x="298312" y="290312"/>
                </a:lnTo>
                <a:lnTo>
                  <a:pt x="257779" y="313208"/>
                </a:lnTo>
                <a:lnTo>
                  <a:pt x="210642" y="324662"/>
                </a:lnTo>
                <a:lnTo>
                  <a:pt x="210642" y="345236"/>
                </a:lnTo>
                <a:lnTo>
                  <a:pt x="257230" y="335789"/>
                </a:lnTo>
                <a:lnTo>
                  <a:pt x="298790" y="316815"/>
                </a:lnTo>
                <a:lnTo>
                  <a:pt x="333787" y="289682"/>
                </a:lnTo>
                <a:lnTo>
                  <a:pt x="360686" y="255755"/>
                </a:lnTo>
                <a:lnTo>
                  <a:pt x="377951" y="216401"/>
                </a:lnTo>
                <a:lnTo>
                  <a:pt x="384048" y="172986"/>
                </a:lnTo>
                <a:lnTo>
                  <a:pt x="377191" y="127016"/>
                </a:lnTo>
                <a:lnTo>
                  <a:pt x="357840" y="85697"/>
                </a:lnTo>
                <a:lnTo>
                  <a:pt x="327821" y="50684"/>
                </a:lnTo>
                <a:lnTo>
                  <a:pt x="288961" y="23628"/>
                </a:lnTo>
                <a:lnTo>
                  <a:pt x="280429" y="20383"/>
                </a:lnTo>
                <a:close/>
              </a:path>
              <a:path w="384175" h="356870">
                <a:moveTo>
                  <a:pt x="208960" y="242878"/>
                </a:moveTo>
                <a:lnTo>
                  <a:pt x="175285" y="242878"/>
                </a:lnTo>
                <a:lnTo>
                  <a:pt x="180873" y="243039"/>
                </a:lnTo>
                <a:lnTo>
                  <a:pt x="184280" y="246506"/>
                </a:lnTo>
                <a:lnTo>
                  <a:pt x="185432" y="253415"/>
                </a:lnTo>
                <a:lnTo>
                  <a:pt x="185432" y="281698"/>
                </a:lnTo>
                <a:lnTo>
                  <a:pt x="184843" y="293996"/>
                </a:lnTo>
                <a:lnTo>
                  <a:pt x="183053" y="306001"/>
                </a:lnTo>
                <a:lnTo>
                  <a:pt x="180026" y="316733"/>
                </a:lnTo>
                <a:lnTo>
                  <a:pt x="175729" y="325208"/>
                </a:lnTo>
                <a:lnTo>
                  <a:pt x="196074" y="325208"/>
                </a:lnTo>
                <a:lnTo>
                  <a:pt x="196562" y="322621"/>
                </a:lnTo>
                <a:lnTo>
                  <a:pt x="198336" y="303187"/>
                </a:lnTo>
                <a:lnTo>
                  <a:pt x="198721" y="289682"/>
                </a:lnTo>
                <a:lnTo>
                  <a:pt x="198818" y="253415"/>
                </a:lnTo>
                <a:lnTo>
                  <a:pt x="199968" y="246506"/>
                </a:lnTo>
                <a:lnTo>
                  <a:pt x="203373" y="243039"/>
                </a:lnTo>
                <a:lnTo>
                  <a:pt x="208960" y="242878"/>
                </a:lnTo>
                <a:close/>
              </a:path>
              <a:path w="384175" h="356870">
                <a:moveTo>
                  <a:pt x="146621" y="256908"/>
                </a:moveTo>
                <a:lnTo>
                  <a:pt x="117348" y="256908"/>
                </a:lnTo>
                <a:lnTo>
                  <a:pt x="123164" y="262407"/>
                </a:lnTo>
                <a:lnTo>
                  <a:pt x="123939" y="268833"/>
                </a:lnTo>
                <a:lnTo>
                  <a:pt x="146621" y="256908"/>
                </a:lnTo>
                <a:close/>
              </a:path>
              <a:path w="384175" h="356870">
                <a:moveTo>
                  <a:pt x="294550" y="242878"/>
                </a:moveTo>
                <a:lnTo>
                  <a:pt x="208960" y="242878"/>
                </a:lnTo>
                <a:lnTo>
                  <a:pt x="216661" y="245884"/>
                </a:lnTo>
                <a:lnTo>
                  <a:pt x="260299" y="268833"/>
                </a:lnTo>
                <a:lnTo>
                  <a:pt x="261073" y="262407"/>
                </a:lnTo>
                <a:lnTo>
                  <a:pt x="266890" y="256908"/>
                </a:lnTo>
                <a:lnTo>
                  <a:pt x="301027" y="256908"/>
                </a:lnTo>
                <a:lnTo>
                  <a:pt x="297738" y="249923"/>
                </a:lnTo>
                <a:lnTo>
                  <a:pt x="294627" y="243128"/>
                </a:lnTo>
                <a:lnTo>
                  <a:pt x="294550" y="242878"/>
                </a:lnTo>
                <a:close/>
              </a:path>
              <a:path w="384175" h="356870">
                <a:moveTo>
                  <a:pt x="96596" y="114769"/>
                </a:moveTo>
                <a:lnTo>
                  <a:pt x="96786" y="121564"/>
                </a:lnTo>
                <a:lnTo>
                  <a:pt x="93687" y="130924"/>
                </a:lnTo>
                <a:lnTo>
                  <a:pt x="81267" y="131114"/>
                </a:lnTo>
                <a:lnTo>
                  <a:pt x="46939" y="131114"/>
                </a:lnTo>
                <a:lnTo>
                  <a:pt x="53792" y="140000"/>
                </a:lnTo>
                <a:lnTo>
                  <a:pt x="58088" y="145648"/>
                </a:lnTo>
                <a:lnTo>
                  <a:pt x="61664" y="150511"/>
                </a:lnTo>
                <a:lnTo>
                  <a:pt x="66332" y="157010"/>
                </a:lnTo>
                <a:lnTo>
                  <a:pt x="69713" y="164787"/>
                </a:lnTo>
                <a:lnTo>
                  <a:pt x="68949" y="171581"/>
                </a:lnTo>
                <a:lnTo>
                  <a:pt x="65569" y="176964"/>
                </a:lnTo>
                <a:lnTo>
                  <a:pt x="61099" y="180505"/>
                </a:lnTo>
                <a:lnTo>
                  <a:pt x="95237" y="194830"/>
                </a:lnTo>
                <a:lnTo>
                  <a:pt x="101988" y="198753"/>
                </a:lnTo>
                <a:lnTo>
                  <a:pt x="105009" y="203465"/>
                </a:lnTo>
                <a:lnTo>
                  <a:pt x="103774" y="208727"/>
                </a:lnTo>
                <a:lnTo>
                  <a:pt x="97751" y="214299"/>
                </a:lnTo>
                <a:lnTo>
                  <a:pt x="84175" y="223113"/>
                </a:lnTo>
                <a:lnTo>
                  <a:pt x="88216" y="225206"/>
                </a:lnTo>
                <a:lnTo>
                  <a:pt x="91184" y="229125"/>
                </a:lnTo>
                <a:lnTo>
                  <a:pt x="92006" y="235041"/>
                </a:lnTo>
                <a:lnTo>
                  <a:pt x="89611" y="243128"/>
                </a:lnTo>
                <a:lnTo>
                  <a:pt x="86512" y="249923"/>
                </a:lnTo>
                <a:lnTo>
                  <a:pt x="79336" y="265163"/>
                </a:lnTo>
                <a:lnTo>
                  <a:pt x="104546" y="259841"/>
                </a:lnTo>
                <a:lnTo>
                  <a:pt x="117348" y="256908"/>
                </a:lnTo>
                <a:lnTo>
                  <a:pt x="146621" y="256908"/>
                </a:lnTo>
                <a:lnTo>
                  <a:pt x="167589" y="245884"/>
                </a:lnTo>
                <a:lnTo>
                  <a:pt x="175285" y="242878"/>
                </a:lnTo>
                <a:lnTo>
                  <a:pt x="294550" y="242878"/>
                </a:lnTo>
                <a:lnTo>
                  <a:pt x="292151" y="235041"/>
                </a:lnTo>
                <a:lnTo>
                  <a:pt x="292982" y="229125"/>
                </a:lnTo>
                <a:lnTo>
                  <a:pt x="295995" y="225206"/>
                </a:lnTo>
                <a:lnTo>
                  <a:pt x="300062" y="223113"/>
                </a:lnTo>
                <a:lnTo>
                  <a:pt x="286486" y="214299"/>
                </a:lnTo>
                <a:lnTo>
                  <a:pt x="280471" y="208727"/>
                </a:lnTo>
                <a:lnTo>
                  <a:pt x="279238" y="203465"/>
                </a:lnTo>
                <a:lnTo>
                  <a:pt x="282257" y="198753"/>
                </a:lnTo>
                <a:lnTo>
                  <a:pt x="289001" y="194830"/>
                </a:lnTo>
                <a:lnTo>
                  <a:pt x="323138" y="180505"/>
                </a:lnTo>
                <a:lnTo>
                  <a:pt x="318668" y="176964"/>
                </a:lnTo>
                <a:lnTo>
                  <a:pt x="315288" y="171581"/>
                </a:lnTo>
                <a:lnTo>
                  <a:pt x="314525" y="164787"/>
                </a:lnTo>
                <a:lnTo>
                  <a:pt x="317906" y="157010"/>
                </a:lnTo>
                <a:lnTo>
                  <a:pt x="324241" y="148393"/>
                </a:lnTo>
                <a:lnTo>
                  <a:pt x="329952" y="140871"/>
                </a:lnTo>
                <a:lnTo>
                  <a:pt x="140379" y="140871"/>
                </a:lnTo>
                <a:lnTo>
                  <a:pt x="131508" y="137718"/>
                </a:lnTo>
                <a:lnTo>
                  <a:pt x="119913" y="130264"/>
                </a:lnTo>
                <a:lnTo>
                  <a:pt x="108594" y="122805"/>
                </a:lnTo>
                <a:lnTo>
                  <a:pt x="96596" y="114769"/>
                </a:lnTo>
                <a:close/>
              </a:path>
              <a:path w="384175" h="356870">
                <a:moveTo>
                  <a:pt x="301027" y="256908"/>
                </a:moveTo>
                <a:lnTo>
                  <a:pt x="266890" y="256908"/>
                </a:lnTo>
                <a:lnTo>
                  <a:pt x="279692" y="259841"/>
                </a:lnTo>
                <a:lnTo>
                  <a:pt x="304914" y="265163"/>
                </a:lnTo>
                <a:lnTo>
                  <a:pt x="301027" y="256908"/>
                </a:lnTo>
                <a:close/>
              </a:path>
              <a:path w="384175" h="356870">
                <a:moveTo>
                  <a:pt x="147612" y="80251"/>
                </a:moveTo>
                <a:lnTo>
                  <a:pt x="149274" y="94526"/>
                </a:lnTo>
                <a:lnTo>
                  <a:pt x="150318" y="103270"/>
                </a:lnTo>
                <a:lnTo>
                  <a:pt x="151421" y="112033"/>
                </a:lnTo>
                <a:lnTo>
                  <a:pt x="153035" y="124498"/>
                </a:lnTo>
                <a:lnTo>
                  <a:pt x="152236" y="133332"/>
                </a:lnTo>
                <a:lnTo>
                  <a:pt x="147653" y="139099"/>
                </a:lnTo>
                <a:lnTo>
                  <a:pt x="140379" y="140871"/>
                </a:lnTo>
                <a:lnTo>
                  <a:pt x="243858" y="140871"/>
                </a:lnTo>
                <a:lnTo>
                  <a:pt x="236585" y="139099"/>
                </a:lnTo>
                <a:lnTo>
                  <a:pt x="232002" y="133332"/>
                </a:lnTo>
                <a:lnTo>
                  <a:pt x="231203" y="124498"/>
                </a:lnTo>
                <a:lnTo>
                  <a:pt x="233279" y="108754"/>
                </a:lnTo>
                <a:lnTo>
                  <a:pt x="235065" y="94058"/>
                </a:lnTo>
                <a:lnTo>
                  <a:pt x="236322" y="83026"/>
                </a:lnTo>
                <a:lnTo>
                  <a:pt x="161423" y="83026"/>
                </a:lnTo>
                <a:lnTo>
                  <a:pt x="154098" y="82903"/>
                </a:lnTo>
                <a:lnTo>
                  <a:pt x="147612" y="80251"/>
                </a:lnTo>
                <a:close/>
              </a:path>
              <a:path w="384175" h="356870">
                <a:moveTo>
                  <a:pt x="287642" y="114769"/>
                </a:moveTo>
                <a:lnTo>
                  <a:pt x="252729" y="137718"/>
                </a:lnTo>
                <a:lnTo>
                  <a:pt x="243858" y="140871"/>
                </a:lnTo>
                <a:lnTo>
                  <a:pt x="329952" y="140871"/>
                </a:lnTo>
                <a:lnTo>
                  <a:pt x="337399" y="131248"/>
                </a:lnTo>
                <a:lnTo>
                  <a:pt x="317612" y="131248"/>
                </a:lnTo>
                <a:lnTo>
                  <a:pt x="290563" y="130924"/>
                </a:lnTo>
                <a:lnTo>
                  <a:pt x="287451" y="121564"/>
                </a:lnTo>
                <a:lnTo>
                  <a:pt x="287642" y="114769"/>
                </a:lnTo>
                <a:close/>
              </a:path>
              <a:path w="384175" h="356870">
                <a:moveTo>
                  <a:pt x="337502" y="131114"/>
                </a:moveTo>
                <a:lnTo>
                  <a:pt x="317612" y="131248"/>
                </a:lnTo>
                <a:lnTo>
                  <a:pt x="337399" y="131248"/>
                </a:lnTo>
                <a:lnTo>
                  <a:pt x="337502" y="131114"/>
                </a:lnTo>
                <a:close/>
              </a:path>
              <a:path w="384175" h="356870">
                <a:moveTo>
                  <a:pt x="192023" y="35623"/>
                </a:moveTo>
                <a:lnTo>
                  <a:pt x="173786" y="73266"/>
                </a:lnTo>
                <a:lnTo>
                  <a:pt x="161423" y="83026"/>
                </a:lnTo>
                <a:lnTo>
                  <a:pt x="222816" y="83026"/>
                </a:lnTo>
                <a:lnTo>
                  <a:pt x="215852" y="80015"/>
                </a:lnTo>
                <a:lnTo>
                  <a:pt x="210451" y="73266"/>
                </a:lnTo>
                <a:lnTo>
                  <a:pt x="203971" y="60103"/>
                </a:lnTo>
                <a:lnTo>
                  <a:pt x="192023" y="35623"/>
                </a:lnTo>
                <a:close/>
              </a:path>
              <a:path w="384175" h="356870">
                <a:moveTo>
                  <a:pt x="236639" y="80251"/>
                </a:moveTo>
                <a:lnTo>
                  <a:pt x="230145" y="82903"/>
                </a:lnTo>
                <a:lnTo>
                  <a:pt x="222816" y="83026"/>
                </a:lnTo>
                <a:lnTo>
                  <a:pt x="236322" y="83026"/>
                </a:lnTo>
                <a:lnTo>
                  <a:pt x="236639" y="80251"/>
                </a:lnTo>
                <a:close/>
              </a:path>
            </a:pathLst>
          </a:custGeom>
          <a:solidFill>
            <a:srgbClr val="007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09372" y="3047"/>
            <a:ext cx="1080516" cy="108508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71144" y="115823"/>
            <a:ext cx="1153668" cy="893063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63039" y="115823"/>
            <a:ext cx="822960" cy="893063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770888" y="3047"/>
            <a:ext cx="1706880" cy="1085088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 txBox="1">
            <a:spLocks noGrp="1"/>
          </p:cNvSpPr>
          <p:nvPr>
            <p:ph type="title"/>
          </p:nvPr>
        </p:nvSpPr>
        <p:spPr>
          <a:xfrm>
            <a:off x="633780" y="173990"/>
            <a:ext cx="252095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u="none" spc="-45" dirty="0">
                <a:solidFill>
                  <a:srgbClr val="FFFFFF"/>
                </a:solidFill>
              </a:rPr>
              <a:t>W</a:t>
            </a:r>
            <a:r>
              <a:rPr sz="2850" u="none" spc="-45" dirty="0">
                <a:solidFill>
                  <a:srgbClr val="FFFFFF"/>
                </a:solidFill>
              </a:rPr>
              <a:t>HAT </a:t>
            </a:r>
            <a:r>
              <a:rPr sz="2850" u="none" spc="5" dirty="0">
                <a:solidFill>
                  <a:srgbClr val="FFFFFF"/>
                </a:solidFill>
              </a:rPr>
              <a:t>IS</a:t>
            </a:r>
            <a:r>
              <a:rPr sz="2850" u="none" spc="280" dirty="0">
                <a:solidFill>
                  <a:srgbClr val="FFFFFF"/>
                </a:solidFill>
              </a:rPr>
              <a:t> </a:t>
            </a:r>
            <a:r>
              <a:rPr sz="3600" u="none" dirty="0">
                <a:solidFill>
                  <a:srgbClr val="FFFFFF"/>
                </a:solidFill>
              </a:rPr>
              <a:t>NDC?</a:t>
            </a:r>
            <a:endParaRPr sz="3600"/>
          </a:p>
        </p:txBody>
      </p:sp>
      <p:sp>
        <p:nvSpPr>
          <p:cNvPr id="265" name="object 265"/>
          <p:cNvSpPr txBox="1"/>
          <p:nvPr/>
        </p:nvSpPr>
        <p:spPr>
          <a:xfrm>
            <a:off x="8757031" y="4781194"/>
            <a:ext cx="9017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A2AC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652678" y="1060958"/>
            <a:ext cx="7731759" cy="2647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43255" indent="-342900">
              <a:lnSpc>
                <a:spcPct val="100000"/>
              </a:lnSpc>
              <a:buClr>
                <a:srgbClr val="001A71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75AF"/>
                </a:solidFill>
                <a:latin typeface="Calibri"/>
                <a:cs typeface="Calibri"/>
              </a:rPr>
              <a:t>NDC is a </a:t>
            </a:r>
            <a:r>
              <a:rPr sz="2000" spc="-20" dirty="0">
                <a:solidFill>
                  <a:srgbClr val="0075AF"/>
                </a:solidFill>
                <a:latin typeface="Calibri"/>
                <a:cs typeface="Calibri"/>
              </a:rPr>
              <a:t>travel </a:t>
            </a:r>
            <a:r>
              <a:rPr sz="2000" spc="-5" dirty="0">
                <a:solidFill>
                  <a:srgbClr val="0075AF"/>
                </a:solidFill>
                <a:latin typeface="Calibri"/>
                <a:cs typeface="Calibri"/>
              </a:rPr>
              <a:t>industry supported </a:t>
            </a:r>
            <a:r>
              <a:rPr sz="2000" spc="-15" dirty="0">
                <a:solidFill>
                  <a:srgbClr val="0075AF"/>
                </a:solidFill>
                <a:latin typeface="Calibri"/>
                <a:cs typeface="Calibri"/>
              </a:rPr>
              <a:t>effort </a:t>
            </a:r>
            <a:r>
              <a:rPr sz="2000" dirty="0">
                <a:solidFill>
                  <a:srgbClr val="0075AF"/>
                </a:solidFill>
                <a:latin typeface="Calibri"/>
                <a:cs typeface="Calibri"/>
              </a:rPr>
              <a:t>launched </a:t>
            </a:r>
            <a:r>
              <a:rPr sz="2000" spc="-5" dirty="0">
                <a:solidFill>
                  <a:srgbClr val="0075AF"/>
                </a:solidFill>
                <a:latin typeface="Calibri"/>
                <a:cs typeface="Calibri"/>
              </a:rPr>
              <a:t>by </a:t>
            </a:r>
            <a:r>
              <a:rPr sz="2000" spc="-80" dirty="0">
                <a:solidFill>
                  <a:srgbClr val="0075AF"/>
                </a:solidFill>
                <a:latin typeface="Calibri"/>
                <a:cs typeface="Calibri"/>
              </a:rPr>
              <a:t>IATA </a:t>
            </a:r>
            <a:r>
              <a:rPr sz="2000" spc="-15" dirty="0">
                <a:solidFill>
                  <a:srgbClr val="0075AF"/>
                </a:solidFill>
                <a:latin typeface="Calibri"/>
                <a:cs typeface="Calibri"/>
              </a:rPr>
              <a:t>for </a:t>
            </a:r>
            <a:r>
              <a:rPr sz="2000" dirty="0">
                <a:solidFill>
                  <a:srgbClr val="0075AF"/>
                </a:solidFill>
                <a:latin typeface="Calibri"/>
                <a:cs typeface="Calibri"/>
              </a:rPr>
              <a:t>the  </a:t>
            </a:r>
            <a:r>
              <a:rPr sz="2000" spc="-5" dirty="0">
                <a:solidFill>
                  <a:srgbClr val="0075AF"/>
                </a:solidFill>
                <a:latin typeface="Calibri"/>
                <a:cs typeface="Calibri"/>
              </a:rPr>
              <a:t>development </a:t>
            </a:r>
            <a:r>
              <a:rPr sz="2000" dirty="0">
                <a:solidFill>
                  <a:srgbClr val="0075AF"/>
                </a:solidFill>
                <a:latin typeface="Calibri"/>
                <a:cs typeface="Calibri"/>
              </a:rPr>
              <a:t>and </a:t>
            </a:r>
            <a:r>
              <a:rPr sz="2000" spc="-15" dirty="0">
                <a:solidFill>
                  <a:srgbClr val="0075AF"/>
                </a:solidFill>
                <a:latin typeface="Calibri"/>
                <a:cs typeface="Calibri"/>
              </a:rPr>
              <a:t>market </a:t>
            </a:r>
            <a:r>
              <a:rPr sz="2000" dirty="0">
                <a:solidFill>
                  <a:srgbClr val="0075AF"/>
                </a:solidFill>
                <a:latin typeface="Calibri"/>
                <a:cs typeface="Calibri"/>
              </a:rPr>
              <a:t>adoption of a </a:t>
            </a:r>
            <a:r>
              <a:rPr sz="2000" spc="-45" dirty="0">
                <a:solidFill>
                  <a:srgbClr val="0075AF"/>
                </a:solidFill>
                <a:latin typeface="Calibri"/>
                <a:cs typeface="Calibri"/>
              </a:rPr>
              <a:t>new, </a:t>
            </a:r>
            <a:r>
              <a:rPr sz="2000" spc="-5" dirty="0">
                <a:solidFill>
                  <a:srgbClr val="0075AF"/>
                </a:solidFill>
                <a:latin typeface="Calibri"/>
                <a:cs typeface="Calibri"/>
              </a:rPr>
              <a:t>XML-based </a:t>
            </a:r>
            <a:r>
              <a:rPr sz="2000" spc="-15" dirty="0">
                <a:solidFill>
                  <a:srgbClr val="0075AF"/>
                </a:solidFill>
                <a:latin typeface="Calibri"/>
                <a:cs typeface="Calibri"/>
              </a:rPr>
              <a:t>data  </a:t>
            </a:r>
            <a:r>
              <a:rPr sz="2000" spc="-5" dirty="0">
                <a:solidFill>
                  <a:srgbClr val="0075AF"/>
                </a:solidFill>
                <a:latin typeface="Calibri"/>
                <a:cs typeface="Calibri"/>
              </a:rPr>
              <a:t>communication </a:t>
            </a:r>
            <a:r>
              <a:rPr sz="2000" spc="-10" dirty="0">
                <a:solidFill>
                  <a:srgbClr val="0075AF"/>
                </a:solidFill>
                <a:latin typeface="Calibri"/>
                <a:cs typeface="Calibri"/>
              </a:rPr>
              <a:t>standard </a:t>
            </a:r>
            <a:r>
              <a:rPr sz="2000" spc="-5" dirty="0">
                <a:solidFill>
                  <a:srgbClr val="0075AF"/>
                </a:solidFill>
                <a:latin typeface="Calibri"/>
                <a:cs typeface="Calibri"/>
              </a:rPr>
              <a:t>(often </a:t>
            </a:r>
            <a:r>
              <a:rPr sz="2000" spc="-15" dirty="0">
                <a:solidFill>
                  <a:srgbClr val="0075AF"/>
                </a:solidFill>
                <a:latin typeface="Calibri"/>
                <a:cs typeface="Calibri"/>
              </a:rPr>
              <a:t>referred </a:t>
            </a:r>
            <a:r>
              <a:rPr sz="2000" spc="-10" dirty="0">
                <a:solidFill>
                  <a:srgbClr val="0075A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0075AF"/>
                </a:solidFill>
                <a:latin typeface="Calibri"/>
                <a:cs typeface="Calibri"/>
              </a:rPr>
              <a:t>as</a:t>
            </a:r>
            <a:r>
              <a:rPr sz="2000" spc="5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75AF"/>
                </a:solidFill>
                <a:latin typeface="Calibri"/>
                <a:cs typeface="Calibri"/>
              </a:rPr>
              <a:t>“schemas”)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001A71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75AF"/>
                </a:solidFill>
                <a:latin typeface="Calibri"/>
                <a:cs typeface="Calibri"/>
              </a:rPr>
              <a:t>NDC </a:t>
            </a:r>
            <a:r>
              <a:rPr sz="2000" spc="-5" dirty="0">
                <a:solidFill>
                  <a:srgbClr val="0075AF"/>
                </a:solidFill>
                <a:latin typeface="Calibri"/>
                <a:cs typeface="Calibri"/>
              </a:rPr>
              <a:t>will </a:t>
            </a:r>
            <a:r>
              <a:rPr sz="2000" dirty="0">
                <a:solidFill>
                  <a:srgbClr val="0075AF"/>
                </a:solidFill>
                <a:latin typeface="Calibri"/>
                <a:cs typeface="Calibri"/>
              </a:rPr>
              <a:t>enhance the </a:t>
            </a:r>
            <a:r>
              <a:rPr sz="2000" spc="-5" dirty="0">
                <a:solidFill>
                  <a:srgbClr val="0075AF"/>
                </a:solidFill>
                <a:latin typeface="Calibri"/>
                <a:cs typeface="Calibri"/>
              </a:rPr>
              <a:t>capabilities of communications between airlines </a:t>
            </a:r>
            <a:r>
              <a:rPr sz="2000" dirty="0">
                <a:solidFill>
                  <a:srgbClr val="0075AF"/>
                </a:solidFill>
                <a:latin typeface="Calibri"/>
                <a:cs typeface="Calibri"/>
              </a:rPr>
              <a:t>,  </a:t>
            </a:r>
            <a:r>
              <a:rPr sz="2000" spc="-5" dirty="0">
                <a:solidFill>
                  <a:srgbClr val="0075AF"/>
                </a:solidFill>
                <a:latin typeface="Calibri"/>
                <a:cs typeface="Calibri"/>
              </a:rPr>
              <a:t>intermediaries, </a:t>
            </a:r>
            <a:r>
              <a:rPr sz="2000" dirty="0">
                <a:solidFill>
                  <a:srgbClr val="0075A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0075AF"/>
                </a:solidFill>
                <a:latin typeface="Calibri"/>
                <a:cs typeface="Calibri"/>
              </a:rPr>
              <a:t>consumers </a:t>
            </a:r>
            <a:r>
              <a:rPr sz="2000" dirty="0">
                <a:solidFill>
                  <a:srgbClr val="0075AF"/>
                </a:solidFill>
                <a:latin typeface="Calibri"/>
                <a:cs typeface="Calibri"/>
              </a:rPr>
              <a:t>including </a:t>
            </a:r>
            <a:r>
              <a:rPr sz="2000" spc="-15" dirty="0">
                <a:solidFill>
                  <a:srgbClr val="0075AF"/>
                </a:solidFill>
                <a:latin typeface="Calibri"/>
                <a:cs typeface="Calibri"/>
              </a:rPr>
              <a:t>corporate </a:t>
            </a:r>
            <a:r>
              <a:rPr sz="2000" spc="-10" dirty="0">
                <a:solidFill>
                  <a:srgbClr val="0075AF"/>
                </a:solidFill>
                <a:latin typeface="Calibri"/>
                <a:cs typeface="Calibri"/>
              </a:rPr>
              <a:t>buyers </a:t>
            </a:r>
            <a:r>
              <a:rPr sz="2000" spc="-5" dirty="0">
                <a:solidFill>
                  <a:srgbClr val="0075AF"/>
                </a:solidFill>
                <a:latin typeface="Calibri"/>
                <a:cs typeface="Calibri"/>
              </a:rPr>
              <a:t>of</a:t>
            </a:r>
            <a:r>
              <a:rPr sz="2000" spc="8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75AF"/>
                </a:solidFill>
                <a:latin typeface="Calibri"/>
                <a:cs typeface="Calibri"/>
              </a:rPr>
              <a:t>travel</a:t>
            </a:r>
            <a:endParaRPr sz="2000">
              <a:latin typeface="Calibri"/>
              <a:cs typeface="Calibri"/>
            </a:endParaRPr>
          </a:p>
          <a:p>
            <a:pPr marL="355600" marR="1317625" indent="-342900">
              <a:lnSpc>
                <a:spcPct val="100000"/>
              </a:lnSpc>
              <a:spcBef>
                <a:spcPts val="480"/>
              </a:spcBef>
              <a:buClr>
                <a:srgbClr val="001A71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75AF"/>
                </a:solidFill>
                <a:latin typeface="Calibri"/>
                <a:cs typeface="Calibri"/>
              </a:rPr>
              <a:t>NDC is open </a:t>
            </a:r>
            <a:r>
              <a:rPr sz="2000" spc="-15" dirty="0">
                <a:solidFill>
                  <a:srgbClr val="0075AF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0075AF"/>
                </a:solidFill>
                <a:latin typeface="Calibri"/>
                <a:cs typeface="Calibri"/>
              </a:rPr>
              <a:t>any third </a:t>
            </a:r>
            <a:r>
              <a:rPr sz="2000" spc="-25" dirty="0">
                <a:solidFill>
                  <a:srgbClr val="0075AF"/>
                </a:solidFill>
                <a:latin typeface="Calibri"/>
                <a:cs typeface="Calibri"/>
              </a:rPr>
              <a:t>party, </a:t>
            </a:r>
            <a:r>
              <a:rPr sz="2000" spc="-15" dirty="0">
                <a:solidFill>
                  <a:srgbClr val="0075AF"/>
                </a:solidFill>
                <a:latin typeface="Calibri"/>
                <a:cs typeface="Calibri"/>
              </a:rPr>
              <a:t>intermediary, </a:t>
            </a:r>
            <a:r>
              <a:rPr sz="2000" dirty="0">
                <a:solidFill>
                  <a:srgbClr val="0075AF"/>
                </a:solidFill>
                <a:latin typeface="Calibri"/>
                <a:cs typeface="Calibri"/>
              </a:rPr>
              <a:t>IT </a:t>
            </a:r>
            <a:r>
              <a:rPr sz="2000" spc="-10" dirty="0">
                <a:solidFill>
                  <a:srgbClr val="0075AF"/>
                </a:solidFill>
                <a:latin typeface="Calibri"/>
                <a:cs typeface="Calibri"/>
              </a:rPr>
              <a:t>provider </a:t>
            </a:r>
            <a:r>
              <a:rPr sz="2000" spc="-5" dirty="0">
                <a:solidFill>
                  <a:srgbClr val="0075AF"/>
                </a:solidFill>
                <a:latin typeface="Calibri"/>
                <a:cs typeface="Calibri"/>
              </a:rPr>
              <a:t>or  </a:t>
            </a:r>
            <a:r>
              <a:rPr sz="2000" spc="-40" dirty="0">
                <a:solidFill>
                  <a:srgbClr val="0075AF"/>
                </a:solidFill>
                <a:latin typeface="Calibri"/>
                <a:cs typeface="Calibri"/>
              </a:rPr>
              <a:t>non-IATA</a:t>
            </a:r>
            <a:r>
              <a:rPr sz="2000" spc="-11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5AF"/>
                </a:solidFill>
                <a:latin typeface="Calibri"/>
                <a:cs typeface="Calibri"/>
              </a:rPr>
              <a:t>member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001A71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0075AF"/>
                </a:solidFill>
                <a:latin typeface="Calibri"/>
                <a:cs typeface="Calibri"/>
              </a:rPr>
              <a:t>Corporate </a:t>
            </a:r>
            <a:r>
              <a:rPr sz="2000" spc="-40" dirty="0">
                <a:solidFill>
                  <a:srgbClr val="0075AF"/>
                </a:solidFill>
                <a:latin typeface="Calibri"/>
                <a:cs typeface="Calibri"/>
              </a:rPr>
              <a:t>Travel </a:t>
            </a:r>
            <a:r>
              <a:rPr sz="2000" spc="-10" dirty="0">
                <a:solidFill>
                  <a:srgbClr val="0075AF"/>
                </a:solidFill>
                <a:latin typeface="Calibri"/>
                <a:cs typeface="Calibri"/>
              </a:rPr>
              <a:t>Programs </a:t>
            </a:r>
            <a:r>
              <a:rPr sz="2000" spc="-5" dirty="0">
                <a:solidFill>
                  <a:srgbClr val="0075AF"/>
                </a:solidFill>
                <a:latin typeface="Calibri"/>
                <a:cs typeface="Calibri"/>
              </a:rPr>
              <a:t>will benefit </a:t>
            </a:r>
            <a:r>
              <a:rPr sz="2000" spc="-15" dirty="0">
                <a:solidFill>
                  <a:srgbClr val="0075AF"/>
                </a:solidFill>
                <a:latin typeface="Calibri"/>
                <a:cs typeface="Calibri"/>
              </a:rPr>
              <a:t>from</a:t>
            </a:r>
            <a:r>
              <a:rPr sz="2000" spc="45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5AF"/>
                </a:solidFill>
                <a:latin typeface="Calibri"/>
                <a:cs typeface="Calibri"/>
              </a:rPr>
              <a:t>NDC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2267711" y="3835908"/>
            <a:ext cx="3811904" cy="707390"/>
          </a:xfrm>
          <a:prstGeom prst="rect">
            <a:avLst/>
          </a:prstGeom>
          <a:solidFill>
            <a:srgbClr val="0075AF"/>
          </a:solidFill>
        </p:spPr>
        <p:txBody>
          <a:bodyPr vert="horz" wrap="square" lIns="0" tIns="13970" rIns="0" bIns="0" rtlCol="0">
            <a:spAutoFit/>
          </a:bodyPr>
          <a:lstStyle/>
          <a:p>
            <a:pPr marL="1065530">
              <a:lnSpc>
                <a:spcPct val="100000"/>
              </a:lnSpc>
              <a:spcBef>
                <a:spcPts val="110"/>
              </a:spcBef>
            </a:pPr>
            <a:r>
              <a:rPr sz="4000" spc="-60" dirty="0">
                <a:solidFill>
                  <a:srgbClr val="FFFFFF"/>
                </a:solidFill>
                <a:latin typeface="Calibri"/>
                <a:cs typeface="Calibri"/>
              </a:rPr>
              <a:t>REALLY?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468630" y="4543805"/>
            <a:ext cx="792480" cy="477520"/>
          </a:xfrm>
          <a:custGeom>
            <a:avLst/>
            <a:gdLst/>
            <a:ahLst/>
            <a:cxnLst/>
            <a:rect l="l" t="t" r="r" b="b"/>
            <a:pathLst>
              <a:path w="792480" h="477520">
                <a:moveTo>
                  <a:pt x="0" y="477012"/>
                </a:moveTo>
                <a:lnTo>
                  <a:pt x="792480" y="477012"/>
                </a:lnTo>
                <a:lnTo>
                  <a:pt x="792480" y="0"/>
                </a:lnTo>
                <a:lnTo>
                  <a:pt x="0" y="0"/>
                </a:lnTo>
                <a:lnTo>
                  <a:pt x="0" y="477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68630" y="4543805"/>
            <a:ext cx="792480" cy="477520"/>
          </a:xfrm>
          <a:custGeom>
            <a:avLst/>
            <a:gdLst/>
            <a:ahLst/>
            <a:cxnLst/>
            <a:rect l="l" t="t" r="r" b="b"/>
            <a:pathLst>
              <a:path w="792480" h="477520">
                <a:moveTo>
                  <a:pt x="0" y="477012"/>
                </a:moveTo>
                <a:lnTo>
                  <a:pt x="792480" y="477012"/>
                </a:lnTo>
                <a:lnTo>
                  <a:pt x="792480" y="0"/>
                </a:lnTo>
                <a:lnTo>
                  <a:pt x="0" y="0"/>
                </a:lnTo>
                <a:lnTo>
                  <a:pt x="0" y="4770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091" y="547114"/>
            <a:ext cx="7363968" cy="4596383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0427" y="1185672"/>
            <a:ext cx="5256276" cy="334213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33522" y="1398269"/>
            <a:ext cx="4241800" cy="2208530"/>
          </a:xfrm>
          <a:custGeom>
            <a:avLst/>
            <a:gdLst/>
            <a:ahLst/>
            <a:cxnLst/>
            <a:rect l="l" t="t" r="r" b="b"/>
            <a:pathLst>
              <a:path w="4241800" h="2208529">
                <a:moveTo>
                  <a:pt x="0" y="1104137"/>
                </a:moveTo>
                <a:lnTo>
                  <a:pt x="3599" y="1039255"/>
                </a:lnTo>
                <a:lnTo>
                  <a:pt x="14267" y="975361"/>
                </a:lnTo>
                <a:lnTo>
                  <a:pt x="31802" y="912559"/>
                </a:lnTo>
                <a:lnTo>
                  <a:pt x="56008" y="850951"/>
                </a:lnTo>
                <a:lnTo>
                  <a:pt x="86683" y="790642"/>
                </a:lnTo>
                <a:lnTo>
                  <a:pt x="123631" y="731735"/>
                </a:lnTo>
                <a:lnTo>
                  <a:pt x="166651" y="674334"/>
                </a:lnTo>
                <a:lnTo>
                  <a:pt x="215546" y="618541"/>
                </a:lnTo>
                <a:lnTo>
                  <a:pt x="270115" y="564461"/>
                </a:lnTo>
                <a:lnTo>
                  <a:pt x="299465" y="538096"/>
                </a:lnTo>
                <a:lnTo>
                  <a:pt x="330160" y="512198"/>
                </a:lnTo>
                <a:lnTo>
                  <a:pt x="362174" y="486779"/>
                </a:lnTo>
                <a:lnTo>
                  <a:pt x="395483" y="461853"/>
                </a:lnTo>
                <a:lnTo>
                  <a:pt x="430061" y="437433"/>
                </a:lnTo>
                <a:lnTo>
                  <a:pt x="465884" y="413532"/>
                </a:lnTo>
                <a:lnTo>
                  <a:pt x="502926" y="390163"/>
                </a:lnTo>
                <a:lnTo>
                  <a:pt x="541164" y="367338"/>
                </a:lnTo>
                <a:lnTo>
                  <a:pt x="580572" y="345070"/>
                </a:lnTo>
                <a:lnTo>
                  <a:pt x="621125" y="323373"/>
                </a:lnTo>
                <a:lnTo>
                  <a:pt x="662798" y="302260"/>
                </a:lnTo>
                <a:lnTo>
                  <a:pt x="705567" y="281742"/>
                </a:lnTo>
                <a:lnTo>
                  <a:pt x="749407" y="261834"/>
                </a:lnTo>
                <a:lnTo>
                  <a:pt x="794292" y="242549"/>
                </a:lnTo>
                <a:lnTo>
                  <a:pt x="840199" y="223898"/>
                </a:lnTo>
                <a:lnTo>
                  <a:pt x="887101" y="205896"/>
                </a:lnTo>
                <a:lnTo>
                  <a:pt x="934975" y="188554"/>
                </a:lnTo>
                <a:lnTo>
                  <a:pt x="983795" y="171887"/>
                </a:lnTo>
                <a:lnTo>
                  <a:pt x="1033537" y="155906"/>
                </a:lnTo>
                <a:lnTo>
                  <a:pt x="1084175" y="140626"/>
                </a:lnTo>
                <a:lnTo>
                  <a:pt x="1135685" y="126058"/>
                </a:lnTo>
                <a:lnTo>
                  <a:pt x="1188042" y="112216"/>
                </a:lnTo>
                <a:lnTo>
                  <a:pt x="1241221" y="99112"/>
                </a:lnTo>
                <a:lnTo>
                  <a:pt x="1295197" y="86760"/>
                </a:lnTo>
                <a:lnTo>
                  <a:pt x="1349946" y="75173"/>
                </a:lnTo>
                <a:lnTo>
                  <a:pt x="1405442" y="64363"/>
                </a:lnTo>
                <a:lnTo>
                  <a:pt x="1461660" y="54344"/>
                </a:lnTo>
                <a:lnTo>
                  <a:pt x="1518576" y="45128"/>
                </a:lnTo>
                <a:lnTo>
                  <a:pt x="1576166" y="36728"/>
                </a:lnTo>
                <a:lnTo>
                  <a:pt x="1634403" y="29158"/>
                </a:lnTo>
                <a:lnTo>
                  <a:pt x="1693263" y="22429"/>
                </a:lnTo>
                <a:lnTo>
                  <a:pt x="1752722" y="16556"/>
                </a:lnTo>
                <a:lnTo>
                  <a:pt x="1812754" y="11551"/>
                </a:lnTo>
                <a:lnTo>
                  <a:pt x="1873335" y="7427"/>
                </a:lnTo>
                <a:lnTo>
                  <a:pt x="1934439" y="4197"/>
                </a:lnTo>
                <a:lnTo>
                  <a:pt x="1996042" y="1874"/>
                </a:lnTo>
                <a:lnTo>
                  <a:pt x="2058119" y="470"/>
                </a:lnTo>
                <a:lnTo>
                  <a:pt x="2120645" y="0"/>
                </a:lnTo>
                <a:lnTo>
                  <a:pt x="2183172" y="470"/>
                </a:lnTo>
                <a:lnTo>
                  <a:pt x="2245249" y="1874"/>
                </a:lnTo>
                <a:lnTo>
                  <a:pt x="2306852" y="4197"/>
                </a:lnTo>
                <a:lnTo>
                  <a:pt x="2367956" y="7427"/>
                </a:lnTo>
                <a:lnTo>
                  <a:pt x="2428537" y="11551"/>
                </a:lnTo>
                <a:lnTo>
                  <a:pt x="2488569" y="16556"/>
                </a:lnTo>
                <a:lnTo>
                  <a:pt x="2548028" y="22429"/>
                </a:lnTo>
                <a:lnTo>
                  <a:pt x="2606888" y="29158"/>
                </a:lnTo>
                <a:lnTo>
                  <a:pt x="2665125" y="36728"/>
                </a:lnTo>
                <a:lnTo>
                  <a:pt x="2722715" y="45128"/>
                </a:lnTo>
                <a:lnTo>
                  <a:pt x="2779631" y="54344"/>
                </a:lnTo>
                <a:lnTo>
                  <a:pt x="2835849" y="64363"/>
                </a:lnTo>
                <a:lnTo>
                  <a:pt x="2891345" y="75173"/>
                </a:lnTo>
                <a:lnTo>
                  <a:pt x="2946094" y="86760"/>
                </a:lnTo>
                <a:lnTo>
                  <a:pt x="3000070" y="99112"/>
                </a:lnTo>
                <a:lnTo>
                  <a:pt x="3053249" y="112216"/>
                </a:lnTo>
                <a:lnTo>
                  <a:pt x="3105606" y="126058"/>
                </a:lnTo>
                <a:lnTo>
                  <a:pt x="3157116" y="140626"/>
                </a:lnTo>
                <a:lnTo>
                  <a:pt x="3207754" y="155906"/>
                </a:lnTo>
                <a:lnTo>
                  <a:pt x="3257496" y="171887"/>
                </a:lnTo>
                <a:lnTo>
                  <a:pt x="3306316" y="188554"/>
                </a:lnTo>
                <a:lnTo>
                  <a:pt x="3354190" y="205896"/>
                </a:lnTo>
                <a:lnTo>
                  <a:pt x="3401092" y="223898"/>
                </a:lnTo>
                <a:lnTo>
                  <a:pt x="3446999" y="242549"/>
                </a:lnTo>
                <a:lnTo>
                  <a:pt x="3491884" y="261834"/>
                </a:lnTo>
                <a:lnTo>
                  <a:pt x="3535724" y="281742"/>
                </a:lnTo>
                <a:lnTo>
                  <a:pt x="3578493" y="302260"/>
                </a:lnTo>
                <a:lnTo>
                  <a:pt x="3620166" y="323373"/>
                </a:lnTo>
                <a:lnTo>
                  <a:pt x="3660719" y="345070"/>
                </a:lnTo>
                <a:lnTo>
                  <a:pt x="3700127" y="367338"/>
                </a:lnTo>
                <a:lnTo>
                  <a:pt x="3738365" y="390163"/>
                </a:lnTo>
                <a:lnTo>
                  <a:pt x="3775407" y="413532"/>
                </a:lnTo>
                <a:lnTo>
                  <a:pt x="3811230" y="437433"/>
                </a:lnTo>
                <a:lnTo>
                  <a:pt x="3845808" y="461853"/>
                </a:lnTo>
                <a:lnTo>
                  <a:pt x="3879117" y="486779"/>
                </a:lnTo>
                <a:lnTo>
                  <a:pt x="3911131" y="512198"/>
                </a:lnTo>
                <a:lnTo>
                  <a:pt x="3941826" y="538096"/>
                </a:lnTo>
                <a:lnTo>
                  <a:pt x="3971176" y="564461"/>
                </a:lnTo>
                <a:lnTo>
                  <a:pt x="3999158" y="591281"/>
                </a:lnTo>
                <a:lnTo>
                  <a:pt x="4050914" y="646230"/>
                </a:lnTo>
                <a:lnTo>
                  <a:pt x="4096897" y="702840"/>
                </a:lnTo>
                <a:lnTo>
                  <a:pt x="4136905" y="761007"/>
                </a:lnTo>
                <a:lnTo>
                  <a:pt x="4170742" y="820628"/>
                </a:lnTo>
                <a:lnTo>
                  <a:pt x="4198207" y="881599"/>
                </a:lnTo>
                <a:lnTo>
                  <a:pt x="4219103" y="943817"/>
                </a:lnTo>
                <a:lnTo>
                  <a:pt x="4233229" y="1007178"/>
                </a:lnTo>
                <a:lnTo>
                  <a:pt x="4240387" y="1071579"/>
                </a:lnTo>
                <a:lnTo>
                  <a:pt x="4241292" y="1104137"/>
                </a:lnTo>
                <a:lnTo>
                  <a:pt x="4240387" y="1136696"/>
                </a:lnTo>
                <a:lnTo>
                  <a:pt x="4233229" y="1201097"/>
                </a:lnTo>
                <a:lnTo>
                  <a:pt x="4219103" y="1264458"/>
                </a:lnTo>
                <a:lnTo>
                  <a:pt x="4198207" y="1326676"/>
                </a:lnTo>
                <a:lnTo>
                  <a:pt x="4170742" y="1387647"/>
                </a:lnTo>
                <a:lnTo>
                  <a:pt x="4136905" y="1447268"/>
                </a:lnTo>
                <a:lnTo>
                  <a:pt x="4096897" y="1505435"/>
                </a:lnTo>
                <a:lnTo>
                  <a:pt x="4050914" y="1562045"/>
                </a:lnTo>
                <a:lnTo>
                  <a:pt x="3999158" y="1616994"/>
                </a:lnTo>
                <a:lnTo>
                  <a:pt x="3971176" y="1643814"/>
                </a:lnTo>
                <a:lnTo>
                  <a:pt x="3941826" y="1670179"/>
                </a:lnTo>
                <a:lnTo>
                  <a:pt x="3911131" y="1696077"/>
                </a:lnTo>
                <a:lnTo>
                  <a:pt x="3879117" y="1721496"/>
                </a:lnTo>
                <a:lnTo>
                  <a:pt x="3845808" y="1746422"/>
                </a:lnTo>
                <a:lnTo>
                  <a:pt x="3811230" y="1770842"/>
                </a:lnTo>
                <a:lnTo>
                  <a:pt x="3775407" y="1794743"/>
                </a:lnTo>
                <a:lnTo>
                  <a:pt x="3738365" y="1818112"/>
                </a:lnTo>
                <a:lnTo>
                  <a:pt x="3700127" y="1840937"/>
                </a:lnTo>
                <a:lnTo>
                  <a:pt x="3660719" y="1863205"/>
                </a:lnTo>
                <a:lnTo>
                  <a:pt x="3620166" y="1884902"/>
                </a:lnTo>
                <a:lnTo>
                  <a:pt x="3578493" y="1906015"/>
                </a:lnTo>
                <a:lnTo>
                  <a:pt x="3535724" y="1926533"/>
                </a:lnTo>
                <a:lnTo>
                  <a:pt x="3491884" y="1946441"/>
                </a:lnTo>
                <a:lnTo>
                  <a:pt x="3446999" y="1965726"/>
                </a:lnTo>
                <a:lnTo>
                  <a:pt x="3401092" y="1984377"/>
                </a:lnTo>
                <a:lnTo>
                  <a:pt x="3354190" y="2002379"/>
                </a:lnTo>
                <a:lnTo>
                  <a:pt x="3306316" y="2019721"/>
                </a:lnTo>
                <a:lnTo>
                  <a:pt x="3257496" y="2036388"/>
                </a:lnTo>
                <a:lnTo>
                  <a:pt x="3207754" y="2052369"/>
                </a:lnTo>
                <a:lnTo>
                  <a:pt x="3157116" y="2067649"/>
                </a:lnTo>
                <a:lnTo>
                  <a:pt x="3105606" y="2082217"/>
                </a:lnTo>
                <a:lnTo>
                  <a:pt x="3053249" y="2096059"/>
                </a:lnTo>
                <a:lnTo>
                  <a:pt x="3000070" y="2109163"/>
                </a:lnTo>
                <a:lnTo>
                  <a:pt x="2946094" y="2121515"/>
                </a:lnTo>
                <a:lnTo>
                  <a:pt x="2891345" y="2133102"/>
                </a:lnTo>
                <a:lnTo>
                  <a:pt x="2835849" y="2143912"/>
                </a:lnTo>
                <a:lnTo>
                  <a:pt x="2779631" y="2153931"/>
                </a:lnTo>
                <a:lnTo>
                  <a:pt x="2722715" y="2163147"/>
                </a:lnTo>
                <a:lnTo>
                  <a:pt x="2665125" y="2171547"/>
                </a:lnTo>
                <a:lnTo>
                  <a:pt x="2606888" y="2179117"/>
                </a:lnTo>
                <a:lnTo>
                  <a:pt x="2548028" y="2185846"/>
                </a:lnTo>
                <a:lnTo>
                  <a:pt x="2488569" y="2191719"/>
                </a:lnTo>
                <a:lnTo>
                  <a:pt x="2428537" y="2196724"/>
                </a:lnTo>
                <a:lnTo>
                  <a:pt x="2367956" y="2200848"/>
                </a:lnTo>
                <a:lnTo>
                  <a:pt x="2306852" y="2204078"/>
                </a:lnTo>
                <a:lnTo>
                  <a:pt x="2245249" y="2206401"/>
                </a:lnTo>
                <a:lnTo>
                  <a:pt x="2183172" y="2207805"/>
                </a:lnTo>
                <a:lnTo>
                  <a:pt x="2120645" y="2208276"/>
                </a:lnTo>
                <a:lnTo>
                  <a:pt x="2058119" y="2207805"/>
                </a:lnTo>
                <a:lnTo>
                  <a:pt x="1996042" y="2206401"/>
                </a:lnTo>
                <a:lnTo>
                  <a:pt x="1934439" y="2204078"/>
                </a:lnTo>
                <a:lnTo>
                  <a:pt x="1873335" y="2200848"/>
                </a:lnTo>
                <a:lnTo>
                  <a:pt x="1812754" y="2196724"/>
                </a:lnTo>
                <a:lnTo>
                  <a:pt x="1752722" y="2191719"/>
                </a:lnTo>
                <a:lnTo>
                  <a:pt x="1693263" y="2185846"/>
                </a:lnTo>
                <a:lnTo>
                  <a:pt x="1634403" y="2179117"/>
                </a:lnTo>
                <a:lnTo>
                  <a:pt x="1576166" y="2171547"/>
                </a:lnTo>
                <a:lnTo>
                  <a:pt x="1518576" y="2163147"/>
                </a:lnTo>
                <a:lnTo>
                  <a:pt x="1461660" y="2153931"/>
                </a:lnTo>
                <a:lnTo>
                  <a:pt x="1405442" y="2143912"/>
                </a:lnTo>
                <a:lnTo>
                  <a:pt x="1349946" y="2133102"/>
                </a:lnTo>
                <a:lnTo>
                  <a:pt x="1295197" y="2121515"/>
                </a:lnTo>
                <a:lnTo>
                  <a:pt x="1241221" y="2109163"/>
                </a:lnTo>
                <a:lnTo>
                  <a:pt x="1188042" y="2096059"/>
                </a:lnTo>
                <a:lnTo>
                  <a:pt x="1135685" y="2082217"/>
                </a:lnTo>
                <a:lnTo>
                  <a:pt x="1084175" y="2067649"/>
                </a:lnTo>
                <a:lnTo>
                  <a:pt x="1033537" y="2052369"/>
                </a:lnTo>
                <a:lnTo>
                  <a:pt x="983795" y="2036388"/>
                </a:lnTo>
                <a:lnTo>
                  <a:pt x="934975" y="2019721"/>
                </a:lnTo>
                <a:lnTo>
                  <a:pt x="887101" y="2002379"/>
                </a:lnTo>
                <a:lnTo>
                  <a:pt x="840199" y="1984377"/>
                </a:lnTo>
                <a:lnTo>
                  <a:pt x="794292" y="1965726"/>
                </a:lnTo>
                <a:lnTo>
                  <a:pt x="749407" y="1946441"/>
                </a:lnTo>
                <a:lnTo>
                  <a:pt x="705567" y="1926533"/>
                </a:lnTo>
                <a:lnTo>
                  <a:pt x="662798" y="1906015"/>
                </a:lnTo>
                <a:lnTo>
                  <a:pt x="621125" y="1884902"/>
                </a:lnTo>
                <a:lnTo>
                  <a:pt x="580572" y="1863205"/>
                </a:lnTo>
                <a:lnTo>
                  <a:pt x="541164" y="1840937"/>
                </a:lnTo>
                <a:lnTo>
                  <a:pt x="502926" y="1818112"/>
                </a:lnTo>
                <a:lnTo>
                  <a:pt x="465884" y="1794743"/>
                </a:lnTo>
                <a:lnTo>
                  <a:pt x="430061" y="1770842"/>
                </a:lnTo>
                <a:lnTo>
                  <a:pt x="395483" y="1746422"/>
                </a:lnTo>
                <a:lnTo>
                  <a:pt x="362174" y="1721496"/>
                </a:lnTo>
                <a:lnTo>
                  <a:pt x="330160" y="1696077"/>
                </a:lnTo>
                <a:lnTo>
                  <a:pt x="299465" y="1670179"/>
                </a:lnTo>
                <a:lnTo>
                  <a:pt x="270115" y="1643814"/>
                </a:lnTo>
                <a:lnTo>
                  <a:pt x="242133" y="1616994"/>
                </a:lnTo>
                <a:lnTo>
                  <a:pt x="190377" y="1562045"/>
                </a:lnTo>
                <a:lnTo>
                  <a:pt x="144394" y="1505435"/>
                </a:lnTo>
                <a:lnTo>
                  <a:pt x="104386" y="1447268"/>
                </a:lnTo>
                <a:lnTo>
                  <a:pt x="70549" y="1387647"/>
                </a:lnTo>
                <a:lnTo>
                  <a:pt x="43084" y="1326676"/>
                </a:lnTo>
                <a:lnTo>
                  <a:pt x="22188" y="1264458"/>
                </a:lnTo>
                <a:lnTo>
                  <a:pt x="8062" y="1201097"/>
                </a:lnTo>
                <a:lnTo>
                  <a:pt x="904" y="1136696"/>
                </a:lnTo>
                <a:lnTo>
                  <a:pt x="0" y="1104137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60106" y="2921507"/>
            <a:ext cx="142303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Comparison</a:t>
            </a:r>
            <a:r>
              <a:rPr sz="1500" b="1" spc="-75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6BA6"/>
                </a:solidFill>
                <a:latin typeface="Calibri"/>
                <a:cs typeface="Calibri"/>
              </a:rPr>
              <a:t>table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0106" y="3378453"/>
            <a:ext cx="147955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4160" algn="l"/>
              </a:tabLst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X	</a:t>
            </a:r>
            <a:r>
              <a:rPr sz="1600" b="1" spc="-5" dirty="0">
                <a:solidFill>
                  <a:srgbClr val="006BA6"/>
                </a:solidFill>
                <a:latin typeface="Calibri"/>
                <a:cs typeface="Calibri"/>
              </a:rPr>
              <a:t>= not</a:t>
            </a:r>
            <a:r>
              <a:rPr sz="1600" b="1" spc="-85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BA6"/>
                </a:solidFill>
                <a:latin typeface="Calibri"/>
                <a:cs typeface="Calibri"/>
              </a:rPr>
              <a:t>included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0106" y="3866184"/>
            <a:ext cx="11811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20" dirty="0">
                <a:solidFill>
                  <a:srgbClr val="92D050"/>
                </a:solidFill>
                <a:latin typeface="Wingdings"/>
                <a:cs typeface="Wingdings"/>
              </a:rPr>
              <a:t></a:t>
            </a:r>
            <a:r>
              <a:rPr sz="2050" spc="2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6BA6"/>
                </a:solidFill>
                <a:latin typeface="Calibri"/>
                <a:cs typeface="Calibri"/>
              </a:rPr>
              <a:t>=</a:t>
            </a:r>
            <a:r>
              <a:rPr sz="1600" b="1" spc="5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BA6"/>
                </a:solidFill>
                <a:latin typeface="Calibri"/>
                <a:cs typeface="Calibri"/>
              </a:rPr>
              <a:t>included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60106" y="4354169"/>
            <a:ext cx="150050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880C57"/>
                </a:solidFill>
                <a:latin typeface="Calibri"/>
                <a:cs typeface="Calibri"/>
              </a:rPr>
              <a:t>CAD </a:t>
            </a:r>
            <a:r>
              <a:rPr sz="1600" b="1" spc="-5" dirty="0">
                <a:solidFill>
                  <a:srgbClr val="006BA6"/>
                </a:solidFill>
                <a:latin typeface="Calibri"/>
                <a:cs typeface="Calibri"/>
              </a:rPr>
              <a:t>=</a:t>
            </a:r>
            <a:r>
              <a:rPr sz="1600" b="1" spc="-20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6BA6"/>
                </a:solidFill>
                <a:latin typeface="Calibri"/>
                <a:cs typeface="Calibri"/>
              </a:rPr>
              <a:t>chargeable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05421" y="3435858"/>
            <a:ext cx="584200" cy="372745"/>
          </a:xfrm>
          <a:custGeom>
            <a:avLst/>
            <a:gdLst/>
            <a:ahLst/>
            <a:cxnLst/>
            <a:rect l="l" t="t" r="r" b="b"/>
            <a:pathLst>
              <a:path w="584200" h="372745">
                <a:moveTo>
                  <a:pt x="48661" y="30472"/>
                </a:moveTo>
                <a:lnTo>
                  <a:pt x="62009" y="55794"/>
                </a:lnTo>
                <a:lnTo>
                  <a:pt x="568451" y="372364"/>
                </a:lnTo>
                <a:lnTo>
                  <a:pt x="583692" y="347726"/>
                </a:lnTo>
                <a:lnTo>
                  <a:pt x="77490" y="31350"/>
                </a:lnTo>
                <a:lnTo>
                  <a:pt x="48661" y="30472"/>
                </a:lnTo>
                <a:close/>
              </a:path>
              <a:path w="584200" h="372745">
                <a:moveTo>
                  <a:pt x="0" y="0"/>
                </a:moveTo>
                <a:lnTo>
                  <a:pt x="61975" y="117983"/>
                </a:lnTo>
                <a:lnTo>
                  <a:pt x="70738" y="120777"/>
                </a:lnTo>
                <a:lnTo>
                  <a:pt x="77850" y="116967"/>
                </a:lnTo>
                <a:lnTo>
                  <a:pt x="84962" y="113284"/>
                </a:lnTo>
                <a:lnTo>
                  <a:pt x="87629" y="104521"/>
                </a:lnTo>
                <a:lnTo>
                  <a:pt x="83947" y="97409"/>
                </a:lnTo>
                <a:lnTo>
                  <a:pt x="62009" y="55794"/>
                </a:lnTo>
                <a:lnTo>
                  <a:pt x="16636" y="27432"/>
                </a:lnTo>
                <a:lnTo>
                  <a:pt x="32003" y="2921"/>
                </a:lnTo>
                <a:lnTo>
                  <a:pt x="95754" y="2921"/>
                </a:lnTo>
                <a:lnTo>
                  <a:pt x="0" y="0"/>
                </a:lnTo>
                <a:close/>
              </a:path>
              <a:path w="584200" h="372745">
                <a:moveTo>
                  <a:pt x="32003" y="2921"/>
                </a:moveTo>
                <a:lnTo>
                  <a:pt x="16636" y="27432"/>
                </a:lnTo>
                <a:lnTo>
                  <a:pt x="62009" y="55794"/>
                </a:lnTo>
                <a:lnTo>
                  <a:pt x="48661" y="30472"/>
                </a:lnTo>
                <a:lnTo>
                  <a:pt x="23875" y="29718"/>
                </a:lnTo>
                <a:lnTo>
                  <a:pt x="37083" y="8509"/>
                </a:lnTo>
                <a:lnTo>
                  <a:pt x="40944" y="8509"/>
                </a:lnTo>
                <a:lnTo>
                  <a:pt x="32003" y="2921"/>
                </a:lnTo>
                <a:close/>
              </a:path>
              <a:path w="584200" h="372745">
                <a:moveTo>
                  <a:pt x="95754" y="2921"/>
                </a:moveTo>
                <a:lnTo>
                  <a:pt x="32003" y="2921"/>
                </a:lnTo>
                <a:lnTo>
                  <a:pt x="77490" y="31350"/>
                </a:lnTo>
                <a:lnTo>
                  <a:pt x="132333" y="33020"/>
                </a:lnTo>
                <a:lnTo>
                  <a:pt x="139064" y="26670"/>
                </a:lnTo>
                <a:lnTo>
                  <a:pt x="139573" y="10668"/>
                </a:lnTo>
                <a:lnTo>
                  <a:pt x="133223" y="4064"/>
                </a:lnTo>
                <a:lnTo>
                  <a:pt x="95754" y="2921"/>
                </a:lnTo>
                <a:close/>
              </a:path>
              <a:path w="584200" h="372745">
                <a:moveTo>
                  <a:pt x="40944" y="8509"/>
                </a:moveTo>
                <a:lnTo>
                  <a:pt x="37083" y="8509"/>
                </a:lnTo>
                <a:lnTo>
                  <a:pt x="48661" y="30472"/>
                </a:lnTo>
                <a:lnTo>
                  <a:pt x="77490" y="31350"/>
                </a:lnTo>
                <a:lnTo>
                  <a:pt x="40944" y="8509"/>
                </a:lnTo>
                <a:close/>
              </a:path>
              <a:path w="584200" h="372745">
                <a:moveTo>
                  <a:pt x="37083" y="8509"/>
                </a:moveTo>
                <a:lnTo>
                  <a:pt x="23875" y="29718"/>
                </a:lnTo>
                <a:lnTo>
                  <a:pt x="48661" y="30472"/>
                </a:lnTo>
                <a:lnTo>
                  <a:pt x="37083" y="85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523" y="1181100"/>
            <a:ext cx="5254752" cy="334060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30902" y="2683001"/>
            <a:ext cx="1728470" cy="1711960"/>
          </a:xfrm>
          <a:custGeom>
            <a:avLst/>
            <a:gdLst/>
            <a:ahLst/>
            <a:cxnLst/>
            <a:rect l="l" t="t" r="r" b="b"/>
            <a:pathLst>
              <a:path w="1728470" h="1711960">
                <a:moveTo>
                  <a:pt x="0" y="855726"/>
                </a:moveTo>
                <a:lnTo>
                  <a:pt x="1367" y="807170"/>
                </a:lnTo>
                <a:lnTo>
                  <a:pt x="5422" y="759325"/>
                </a:lnTo>
                <a:lnTo>
                  <a:pt x="12091" y="712262"/>
                </a:lnTo>
                <a:lnTo>
                  <a:pt x="21301" y="666054"/>
                </a:lnTo>
                <a:lnTo>
                  <a:pt x="32979" y="620773"/>
                </a:lnTo>
                <a:lnTo>
                  <a:pt x="47052" y="576491"/>
                </a:lnTo>
                <a:lnTo>
                  <a:pt x="63448" y="533281"/>
                </a:lnTo>
                <a:lnTo>
                  <a:pt x="82093" y="491214"/>
                </a:lnTo>
                <a:lnTo>
                  <a:pt x="102914" y="450363"/>
                </a:lnTo>
                <a:lnTo>
                  <a:pt x="125839" y="410801"/>
                </a:lnTo>
                <a:lnTo>
                  <a:pt x="150795" y="372599"/>
                </a:lnTo>
                <a:lnTo>
                  <a:pt x="177709" y="335830"/>
                </a:lnTo>
                <a:lnTo>
                  <a:pt x="206507" y="300566"/>
                </a:lnTo>
                <a:lnTo>
                  <a:pt x="237117" y="266879"/>
                </a:lnTo>
                <a:lnTo>
                  <a:pt x="269466" y="234842"/>
                </a:lnTo>
                <a:lnTo>
                  <a:pt x="303481" y="204527"/>
                </a:lnTo>
                <a:lnTo>
                  <a:pt x="339090" y="176006"/>
                </a:lnTo>
                <a:lnTo>
                  <a:pt x="376218" y="149351"/>
                </a:lnTo>
                <a:lnTo>
                  <a:pt x="414794" y="124635"/>
                </a:lnTo>
                <a:lnTo>
                  <a:pt x="454744" y="101930"/>
                </a:lnTo>
                <a:lnTo>
                  <a:pt x="495995" y="81308"/>
                </a:lnTo>
                <a:lnTo>
                  <a:pt x="538475" y="62841"/>
                </a:lnTo>
                <a:lnTo>
                  <a:pt x="582111" y="46603"/>
                </a:lnTo>
                <a:lnTo>
                  <a:pt x="626829" y="32664"/>
                </a:lnTo>
                <a:lnTo>
                  <a:pt x="672557" y="21097"/>
                </a:lnTo>
                <a:lnTo>
                  <a:pt x="719222" y="11975"/>
                </a:lnTo>
                <a:lnTo>
                  <a:pt x="766750" y="5370"/>
                </a:lnTo>
                <a:lnTo>
                  <a:pt x="815070" y="1354"/>
                </a:lnTo>
                <a:lnTo>
                  <a:pt x="864108" y="0"/>
                </a:lnTo>
                <a:lnTo>
                  <a:pt x="913145" y="1354"/>
                </a:lnTo>
                <a:lnTo>
                  <a:pt x="961465" y="5370"/>
                </a:lnTo>
                <a:lnTo>
                  <a:pt x="1008993" y="11975"/>
                </a:lnTo>
                <a:lnTo>
                  <a:pt x="1055658" y="21097"/>
                </a:lnTo>
                <a:lnTo>
                  <a:pt x="1101386" y="32664"/>
                </a:lnTo>
                <a:lnTo>
                  <a:pt x="1146104" y="46603"/>
                </a:lnTo>
                <a:lnTo>
                  <a:pt x="1189740" y="62841"/>
                </a:lnTo>
                <a:lnTo>
                  <a:pt x="1232220" y="81308"/>
                </a:lnTo>
                <a:lnTo>
                  <a:pt x="1273471" y="101930"/>
                </a:lnTo>
                <a:lnTo>
                  <a:pt x="1313421" y="124635"/>
                </a:lnTo>
                <a:lnTo>
                  <a:pt x="1351997" y="149351"/>
                </a:lnTo>
                <a:lnTo>
                  <a:pt x="1389125" y="176006"/>
                </a:lnTo>
                <a:lnTo>
                  <a:pt x="1424734" y="204527"/>
                </a:lnTo>
                <a:lnTo>
                  <a:pt x="1458749" y="234842"/>
                </a:lnTo>
                <a:lnTo>
                  <a:pt x="1491098" y="266879"/>
                </a:lnTo>
                <a:lnTo>
                  <a:pt x="1521708" y="300566"/>
                </a:lnTo>
                <a:lnTo>
                  <a:pt x="1550506" y="335830"/>
                </a:lnTo>
                <a:lnTo>
                  <a:pt x="1577420" y="372599"/>
                </a:lnTo>
                <a:lnTo>
                  <a:pt x="1602376" y="410801"/>
                </a:lnTo>
                <a:lnTo>
                  <a:pt x="1625301" y="450363"/>
                </a:lnTo>
                <a:lnTo>
                  <a:pt x="1646122" y="491214"/>
                </a:lnTo>
                <a:lnTo>
                  <a:pt x="1664767" y="533281"/>
                </a:lnTo>
                <a:lnTo>
                  <a:pt x="1681163" y="576491"/>
                </a:lnTo>
                <a:lnTo>
                  <a:pt x="1695236" y="620773"/>
                </a:lnTo>
                <a:lnTo>
                  <a:pt x="1706914" y="666054"/>
                </a:lnTo>
                <a:lnTo>
                  <a:pt x="1716124" y="712262"/>
                </a:lnTo>
                <a:lnTo>
                  <a:pt x="1722793" y="759325"/>
                </a:lnTo>
                <a:lnTo>
                  <a:pt x="1726848" y="807170"/>
                </a:lnTo>
                <a:lnTo>
                  <a:pt x="1728216" y="855726"/>
                </a:lnTo>
                <a:lnTo>
                  <a:pt x="1726848" y="904284"/>
                </a:lnTo>
                <a:lnTo>
                  <a:pt x="1722793" y="952133"/>
                </a:lnTo>
                <a:lnTo>
                  <a:pt x="1716124" y="999198"/>
                </a:lnTo>
                <a:lnTo>
                  <a:pt x="1706914" y="1045408"/>
                </a:lnTo>
                <a:lnTo>
                  <a:pt x="1695236" y="1090691"/>
                </a:lnTo>
                <a:lnTo>
                  <a:pt x="1681163" y="1134975"/>
                </a:lnTo>
                <a:lnTo>
                  <a:pt x="1664767" y="1178186"/>
                </a:lnTo>
                <a:lnTo>
                  <a:pt x="1646122" y="1220253"/>
                </a:lnTo>
                <a:lnTo>
                  <a:pt x="1625301" y="1261104"/>
                </a:lnTo>
                <a:lnTo>
                  <a:pt x="1602376" y="1300667"/>
                </a:lnTo>
                <a:lnTo>
                  <a:pt x="1577420" y="1338869"/>
                </a:lnTo>
                <a:lnTo>
                  <a:pt x="1550506" y="1375637"/>
                </a:lnTo>
                <a:lnTo>
                  <a:pt x="1521708" y="1410901"/>
                </a:lnTo>
                <a:lnTo>
                  <a:pt x="1491098" y="1444587"/>
                </a:lnTo>
                <a:lnTo>
                  <a:pt x="1458749" y="1476623"/>
                </a:lnTo>
                <a:lnTo>
                  <a:pt x="1424734" y="1506937"/>
                </a:lnTo>
                <a:lnTo>
                  <a:pt x="1389125" y="1535457"/>
                </a:lnTo>
                <a:lnTo>
                  <a:pt x="1351997" y="1562110"/>
                </a:lnTo>
                <a:lnTo>
                  <a:pt x="1313421" y="1586825"/>
                </a:lnTo>
                <a:lnTo>
                  <a:pt x="1273471" y="1609529"/>
                </a:lnTo>
                <a:lnTo>
                  <a:pt x="1232220" y="1630149"/>
                </a:lnTo>
                <a:lnTo>
                  <a:pt x="1189740" y="1648615"/>
                </a:lnTo>
                <a:lnTo>
                  <a:pt x="1146104" y="1664852"/>
                </a:lnTo>
                <a:lnTo>
                  <a:pt x="1101386" y="1678790"/>
                </a:lnTo>
                <a:lnTo>
                  <a:pt x="1055658" y="1690355"/>
                </a:lnTo>
                <a:lnTo>
                  <a:pt x="1008993" y="1699477"/>
                </a:lnTo>
                <a:lnTo>
                  <a:pt x="961465" y="1706081"/>
                </a:lnTo>
                <a:lnTo>
                  <a:pt x="913145" y="1710097"/>
                </a:lnTo>
                <a:lnTo>
                  <a:pt x="864108" y="1711452"/>
                </a:lnTo>
                <a:lnTo>
                  <a:pt x="815070" y="1710097"/>
                </a:lnTo>
                <a:lnTo>
                  <a:pt x="766750" y="1706081"/>
                </a:lnTo>
                <a:lnTo>
                  <a:pt x="719222" y="1699477"/>
                </a:lnTo>
                <a:lnTo>
                  <a:pt x="672557" y="1690355"/>
                </a:lnTo>
                <a:lnTo>
                  <a:pt x="626829" y="1678790"/>
                </a:lnTo>
                <a:lnTo>
                  <a:pt x="582111" y="1664852"/>
                </a:lnTo>
                <a:lnTo>
                  <a:pt x="538475" y="1648615"/>
                </a:lnTo>
                <a:lnTo>
                  <a:pt x="495995" y="1630149"/>
                </a:lnTo>
                <a:lnTo>
                  <a:pt x="454744" y="1609529"/>
                </a:lnTo>
                <a:lnTo>
                  <a:pt x="414794" y="1586825"/>
                </a:lnTo>
                <a:lnTo>
                  <a:pt x="376218" y="1562110"/>
                </a:lnTo>
                <a:lnTo>
                  <a:pt x="339090" y="1535457"/>
                </a:lnTo>
                <a:lnTo>
                  <a:pt x="303481" y="1506937"/>
                </a:lnTo>
                <a:lnTo>
                  <a:pt x="269466" y="1476623"/>
                </a:lnTo>
                <a:lnTo>
                  <a:pt x="237117" y="1444587"/>
                </a:lnTo>
                <a:lnTo>
                  <a:pt x="206507" y="1410901"/>
                </a:lnTo>
                <a:lnTo>
                  <a:pt x="177709" y="1375637"/>
                </a:lnTo>
                <a:lnTo>
                  <a:pt x="150795" y="1338869"/>
                </a:lnTo>
                <a:lnTo>
                  <a:pt x="125839" y="1300667"/>
                </a:lnTo>
                <a:lnTo>
                  <a:pt x="102914" y="1261104"/>
                </a:lnTo>
                <a:lnTo>
                  <a:pt x="82093" y="1220253"/>
                </a:lnTo>
                <a:lnTo>
                  <a:pt x="63448" y="1178186"/>
                </a:lnTo>
                <a:lnTo>
                  <a:pt x="47052" y="1134975"/>
                </a:lnTo>
                <a:lnTo>
                  <a:pt x="32979" y="1090691"/>
                </a:lnTo>
                <a:lnTo>
                  <a:pt x="21301" y="1045408"/>
                </a:lnTo>
                <a:lnTo>
                  <a:pt x="12091" y="999198"/>
                </a:lnTo>
                <a:lnTo>
                  <a:pt x="5422" y="952133"/>
                </a:lnTo>
                <a:lnTo>
                  <a:pt x="1367" y="904284"/>
                </a:lnTo>
                <a:lnTo>
                  <a:pt x="0" y="855726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2269" y="1701419"/>
            <a:ext cx="1020444" cy="1591945"/>
          </a:xfrm>
          <a:custGeom>
            <a:avLst/>
            <a:gdLst/>
            <a:ahLst/>
            <a:cxnLst/>
            <a:rect l="l" t="t" r="r" b="b"/>
            <a:pathLst>
              <a:path w="1020445" h="1591945">
                <a:moveTo>
                  <a:pt x="11810" y="1452498"/>
                </a:moveTo>
                <a:lnTo>
                  <a:pt x="5079" y="1458721"/>
                </a:lnTo>
                <a:lnTo>
                  <a:pt x="4781" y="1467865"/>
                </a:lnTo>
                <a:lnTo>
                  <a:pt x="0" y="1591944"/>
                </a:lnTo>
                <a:lnTo>
                  <a:pt x="31787" y="1575561"/>
                </a:lnTo>
                <a:lnTo>
                  <a:pt x="27558" y="1575561"/>
                </a:lnTo>
                <a:lnTo>
                  <a:pt x="3175" y="1559940"/>
                </a:lnTo>
                <a:lnTo>
                  <a:pt x="31945" y="1514733"/>
                </a:lnTo>
                <a:lnTo>
                  <a:pt x="33818" y="1466722"/>
                </a:lnTo>
                <a:lnTo>
                  <a:pt x="34035" y="1459864"/>
                </a:lnTo>
                <a:lnTo>
                  <a:pt x="27812" y="1453133"/>
                </a:lnTo>
                <a:lnTo>
                  <a:pt x="19811" y="1452752"/>
                </a:lnTo>
                <a:lnTo>
                  <a:pt x="11810" y="1452498"/>
                </a:lnTo>
                <a:close/>
              </a:path>
              <a:path w="1020445" h="1591945">
                <a:moveTo>
                  <a:pt x="31945" y="1514733"/>
                </a:moveTo>
                <a:lnTo>
                  <a:pt x="3175" y="1559940"/>
                </a:lnTo>
                <a:lnTo>
                  <a:pt x="27558" y="1575561"/>
                </a:lnTo>
                <a:lnTo>
                  <a:pt x="32165" y="1568322"/>
                </a:lnTo>
                <a:lnTo>
                  <a:pt x="29845" y="1568322"/>
                </a:lnTo>
                <a:lnTo>
                  <a:pt x="8762" y="1554860"/>
                </a:lnTo>
                <a:lnTo>
                  <a:pt x="30818" y="1543488"/>
                </a:lnTo>
                <a:lnTo>
                  <a:pt x="31945" y="1514733"/>
                </a:lnTo>
                <a:close/>
              </a:path>
              <a:path w="1020445" h="1591945">
                <a:moveTo>
                  <a:pt x="105282" y="1505076"/>
                </a:moveTo>
                <a:lnTo>
                  <a:pt x="56344" y="1530326"/>
                </a:lnTo>
                <a:lnTo>
                  <a:pt x="27558" y="1575561"/>
                </a:lnTo>
                <a:lnTo>
                  <a:pt x="31787" y="1575561"/>
                </a:lnTo>
                <a:lnTo>
                  <a:pt x="118490" y="1530857"/>
                </a:lnTo>
                <a:lnTo>
                  <a:pt x="121284" y="1522094"/>
                </a:lnTo>
                <a:lnTo>
                  <a:pt x="117477" y="1514733"/>
                </a:lnTo>
                <a:lnTo>
                  <a:pt x="114046" y="1507870"/>
                </a:lnTo>
                <a:lnTo>
                  <a:pt x="105282" y="1505076"/>
                </a:lnTo>
                <a:close/>
              </a:path>
              <a:path w="1020445" h="1591945">
                <a:moveTo>
                  <a:pt x="30818" y="1543488"/>
                </a:moveTo>
                <a:lnTo>
                  <a:pt x="8762" y="1554860"/>
                </a:lnTo>
                <a:lnTo>
                  <a:pt x="29845" y="1568322"/>
                </a:lnTo>
                <a:lnTo>
                  <a:pt x="30818" y="1543488"/>
                </a:lnTo>
                <a:close/>
              </a:path>
              <a:path w="1020445" h="1591945">
                <a:moveTo>
                  <a:pt x="56344" y="1530326"/>
                </a:moveTo>
                <a:lnTo>
                  <a:pt x="30818" y="1543488"/>
                </a:lnTo>
                <a:lnTo>
                  <a:pt x="29845" y="1568322"/>
                </a:lnTo>
                <a:lnTo>
                  <a:pt x="32165" y="1568322"/>
                </a:lnTo>
                <a:lnTo>
                  <a:pt x="56344" y="1530326"/>
                </a:lnTo>
                <a:close/>
              </a:path>
              <a:path w="1020445" h="1591945">
                <a:moveTo>
                  <a:pt x="995933" y="0"/>
                </a:moveTo>
                <a:lnTo>
                  <a:pt x="31945" y="1514733"/>
                </a:lnTo>
                <a:lnTo>
                  <a:pt x="30818" y="1543488"/>
                </a:lnTo>
                <a:lnTo>
                  <a:pt x="56344" y="1530326"/>
                </a:lnTo>
                <a:lnTo>
                  <a:pt x="1020318" y="15493"/>
                </a:lnTo>
                <a:lnTo>
                  <a:pt x="9959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20406" y="1499361"/>
            <a:ext cx="1009015" cy="116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u="none" spc="-5" dirty="0">
                <a:solidFill>
                  <a:srgbClr val="006BA6"/>
                </a:solidFill>
                <a:latin typeface="Calibri"/>
                <a:cs typeface="Calibri"/>
              </a:rPr>
              <a:t>Rich</a:t>
            </a:r>
            <a:r>
              <a:rPr sz="1500" b="1" u="none" spc="-75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b="1" u="none" spc="-15" dirty="0">
                <a:solidFill>
                  <a:srgbClr val="006BA6"/>
                </a:solidFill>
                <a:latin typeface="Calibri"/>
                <a:cs typeface="Calibri"/>
              </a:rPr>
              <a:t>content  </a:t>
            </a:r>
            <a:r>
              <a:rPr sz="1500" b="1" u="none" spc="-5" dirty="0">
                <a:solidFill>
                  <a:srgbClr val="006BA6"/>
                </a:solidFill>
                <a:latin typeface="Calibri"/>
                <a:cs typeface="Calibri"/>
              </a:rPr>
              <a:t>description  </a:t>
            </a:r>
            <a:r>
              <a:rPr sz="1500" b="1" u="none" dirty="0">
                <a:solidFill>
                  <a:srgbClr val="006BA6"/>
                </a:solidFill>
                <a:latin typeface="Calibri"/>
                <a:cs typeface="Calibri"/>
              </a:rPr>
              <a:t>and  </a:t>
            </a:r>
            <a:r>
              <a:rPr sz="1500" b="1" u="none" spc="-5" dirty="0">
                <a:solidFill>
                  <a:srgbClr val="006BA6"/>
                </a:solidFill>
                <a:latin typeface="Calibri"/>
                <a:cs typeface="Calibri"/>
              </a:rPr>
              <a:t>indicative  price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0427" y="1181100"/>
            <a:ext cx="5256276" cy="334060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8138" y="3868673"/>
            <a:ext cx="792480" cy="504825"/>
          </a:xfrm>
          <a:custGeom>
            <a:avLst/>
            <a:gdLst/>
            <a:ahLst/>
            <a:cxnLst/>
            <a:rect l="l" t="t" r="r" b="b"/>
            <a:pathLst>
              <a:path w="792479" h="504825">
                <a:moveTo>
                  <a:pt x="0" y="252222"/>
                </a:moveTo>
                <a:lnTo>
                  <a:pt x="16777" y="179378"/>
                </a:lnTo>
                <a:lnTo>
                  <a:pt x="36830" y="145893"/>
                </a:lnTo>
                <a:lnTo>
                  <a:pt x="63840" y="114886"/>
                </a:lnTo>
                <a:lnTo>
                  <a:pt x="97196" y="86747"/>
                </a:lnTo>
                <a:lnTo>
                  <a:pt x="136284" y="61867"/>
                </a:lnTo>
                <a:lnTo>
                  <a:pt x="180490" y="40635"/>
                </a:lnTo>
                <a:lnTo>
                  <a:pt x="229202" y="23442"/>
                </a:lnTo>
                <a:lnTo>
                  <a:pt x="281806" y="10679"/>
                </a:lnTo>
                <a:lnTo>
                  <a:pt x="337690" y="2734"/>
                </a:lnTo>
                <a:lnTo>
                  <a:pt x="396239" y="0"/>
                </a:lnTo>
                <a:lnTo>
                  <a:pt x="454789" y="2734"/>
                </a:lnTo>
                <a:lnTo>
                  <a:pt x="510673" y="10679"/>
                </a:lnTo>
                <a:lnTo>
                  <a:pt x="563277" y="23442"/>
                </a:lnTo>
                <a:lnTo>
                  <a:pt x="611989" y="40635"/>
                </a:lnTo>
                <a:lnTo>
                  <a:pt x="656195" y="61867"/>
                </a:lnTo>
                <a:lnTo>
                  <a:pt x="695283" y="86747"/>
                </a:lnTo>
                <a:lnTo>
                  <a:pt x="728639" y="114886"/>
                </a:lnTo>
                <a:lnTo>
                  <a:pt x="755649" y="145893"/>
                </a:lnTo>
                <a:lnTo>
                  <a:pt x="775702" y="179378"/>
                </a:lnTo>
                <a:lnTo>
                  <a:pt x="792479" y="252222"/>
                </a:lnTo>
                <a:lnTo>
                  <a:pt x="788183" y="289492"/>
                </a:lnTo>
                <a:lnTo>
                  <a:pt x="755649" y="358550"/>
                </a:lnTo>
                <a:lnTo>
                  <a:pt x="728639" y="389557"/>
                </a:lnTo>
                <a:lnTo>
                  <a:pt x="695283" y="417696"/>
                </a:lnTo>
                <a:lnTo>
                  <a:pt x="656195" y="442576"/>
                </a:lnTo>
                <a:lnTo>
                  <a:pt x="611989" y="463808"/>
                </a:lnTo>
                <a:lnTo>
                  <a:pt x="563277" y="481001"/>
                </a:lnTo>
                <a:lnTo>
                  <a:pt x="510673" y="493764"/>
                </a:lnTo>
                <a:lnTo>
                  <a:pt x="454789" y="501709"/>
                </a:lnTo>
                <a:lnTo>
                  <a:pt x="396239" y="504444"/>
                </a:lnTo>
                <a:lnTo>
                  <a:pt x="337690" y="501709"/>
                </a:lnTo>
                <a:lnTo>
                  <a:pt x="281806" y="493764"/>
                </a:lnTo>
                <a:lnTo>
                  <a:pt x="229202" y="481001"/>
                </a:lnTo>
                <a:lnTo>
                  <a:pt x="180490" y="463808"/>
                </a:lnTo>
                <a:lnTo>
                  <a:pt x="136284" y="442576"/>
                </a:lnTo>
                <a:lnTo>
                  <a:pt x="97196" y="417696"/>
                </a:lnTo>
                <a:lnTo>
                  <a:pt x="63840" y="389557"/>
                </a:lnTo>
                <a:lnTo>
                  <a:pt x="36830" y="358550"/>
                </a:lnTo>
                <a:lnTo>
                  <a:pt x="16777" y="325065"/>
                </a:lnTo>
                <a:lnTo>
                  <a:pt x="0" y="252222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8617" y="2008632"/>
            <a:ext cx="1042035" cy="936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b="1" u="none" spc="-15" dirty="0">
                <a:solidFill>
                  <a:srgbClr val="006BA6"/>
                </a:solidFill>
                <a:latin typeface="Calibri"/>
                <a:cs typeface="Calibri"/>
              </a:rPr>
              <a:t>Fare  </a:t>
            </a:r>
            <a:r>
              <a:rPr sz="1500" b="1" u="none" spc="-10" dirty="0">
                <a:solidFill>
                  <a:srgbClr val="006BA6"/>
                </a:solidFill>
                <a:latin typeface="Calibri"/>
                <a:cs typeface="Calibri"/>
              </a:rPr>
              <a:t>differential  to </a:t>
            </a:r>
            <a:r>
              <a:rPr sz="1500" b="1" u="none" dirty="0">
                <a:solidFill>
                  <a:srgbClr val="006BA6"/>
                </a:solidFill>
                <a:latin typeface="Calibri"/>
                <a:cs typeface="Calibri"/>
              </a:rPr>
              <a:t>higher  </a:t>
            </a:r>
            <a:r>
              <a:rPr sz="1500" b="1" u="none" spc="-10" dirty="0">
                <a:solidFill>
                  <a:srgbClr val="006BA6"/>
                </a:solidFill>
                <a:latin typeface="Calibri"/>
                <a:cs typeface="Calibri"/>
              </a:rPr>
              <a:t>branded</a:t>
            </a:r>
            <a:r>
              <a:rPr sz="1500" b="1" u="none" spc="-90" dirty="0">
                <a:solidFill>
                  <a:srgbClr val="006BA6"/>
                </a:solidFill>
                <a:latin typeface="Calibri"/>
                <a:cs typeface="Calibri"/>
              </a:rPr>
              <a:t> </a:t>
            </a:r>
            <a:r>
              <a:rPr sz="1500" b="1" u="none" spc="-10" dirty="0">
                <a:solidFill>
                  <a:srgbClr val="006BA6"/>
                </a:solidFill>
                <a:latin typeface="Calibri"/>
                <a:cs typeface="Calibri"/>
              </a:rPr>
              <a:t>fare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6853" y="2978657"/>
            <a:ext cx="1592580" cy="1034415"/>
          </a:xfrm>
          <a:custGeom>
            <a:avLst/>
            <a:gdLst/>
            <a:ahLst/>
            <a:cxnLst/>
            <a:rect l="l" t="t" r="r" b="b"/>
            <a:pathLst>
              <a:path w="1592580" h="1034414">
                <a:moveTo>
                  <a:pt x="1460093" y="999197"/>
                </a:moveTo>
                <a:lnTo>
                  <a:pt x="1453362" y="1005382"/>
                </a:lnTo>
                <a:lnTo>
                  <a:pt x="1452600" y="1021359"/>
                </a:lnTo>
                <a:lnTo>
                  <a:pt x="1458823" y="1028128"/>
                </a:lnTo>
                <a:lnTo>
                  <a:pt x="1592046" y="1034097"/>
                </a:lnTo>
                <a:lnTo>
                  <a:pt x="1590318" y="1030693"/>
                </a:lnTo>
                <a:lnTo>
                  <a:pt x="1560042" y="1030693"/>
                </a:lnTo>
                <a:lnTo>
                  <a:pt x="1515035" y="1001661"/>
                </a:lnTo>
                <a:lnTo>
                  <a:pt x="1460093" y="999197"/>
                </a:lnTo>
                <a:close/>
              </a:path>
              <a:path w="1592580" h="1034414">
                <a:moveTo>
                  <a:pt x="1515035" y="1001661"/>
                </a:moveTo>
                <a:lnTo>
                  <a:pt x="1560042" y="1030693"/>
                </a:lnTo>
                <a:lnTo>
                  <a:pt x="1563675" y="1025080"/>
                </a:lnTo>
                <a:lnTo>
                  <a:pt x="1554962" y="1025080"/>
                </a:lnTo>
                <a:lnTo>
                  <a:pt x="1543741" y="1002949"/>
                </a:lnTo>
                <a:lnTo>
                  <a:pt x="1515035" y="1001661"/>
                </a:lnTo>
                <a:close/>
              </a:path>
              <a:path w="1592580" h="1034414">
                <a:moveTo>
                  <a:pt x="1522958" y="912329"/>
                </a:moveTo>
                <a:lnTo>
                  <a:pt x="1508734" y="919568"/>
                </a:lnTo>
                <a:lnTo>
                  <a:pt x="1505813" y="928281"/>
                </a:lnTo>
                <a:lnTo>
                  <a:pt x="1509496" y="935405"/>
                </a:lnTo>
                <a:lnTo>
                  <a:pt x="1530736" y="977297"/>
                </a:lnTo>
                <a:lnTo>
                  <a:pt x="1575790" y="1006360"/>
                </a:lnTo>
                <a:lnTo>
                  <a:pt x="1560042" y="1030693"/>
                </a:lnTo>
                <a:lnTo>
                  <a:pt x="1590318" y="1030693"/>
                </a:lnTo>
                <a:lnTo>
                  <a:pt x="1535277" y="922299"/>
                </a:lnTo>
                <a:lnTo>
                  <a:pt x="1531721" y="915174"/>
                </a:lnTo>
                <a:lnTo>
                  <a:pt x="1522958" y="912329"/>
                </a:lnTo>
                <a:close/>
              </a:path>
              <a:path w="1592580" h="1034414">
                <a:moveTo>
                  <a:pt x="1543741" y="1002949"/>
                </a:moveTo>
                <a:lnTo>
                  <a:pt x="1554962" y="1025080"/>
                </a:lnTo>
                <a:lnTo>
                  <a:pt x="1568551" y="1004062"/>
                </a:lnTo>
                <a:lnTo>
                  <a:pt x="1543741" y="1002949"/>
                </a:lnTo>
                <a:close/>
              </a:path>
              <a:path w="1592580" h="1034414">
                <a:moveTo>
                  <a:pt x="1530736" y="977297"/>
                </a:moveTo>
                <a:lnTo>
                  <a:pt x="1543741" y="1002949"/>
                </a:lnTo>
                <a:lnTo>
                  <a:pt x="1568551" y="1004062"/>
                </a:lnTo>
                <a:lnTo>
                  <a:pt x="1554962" y="1025080"/>
                </a:lnTo>
                <a:lnTo>
                  <a:pt x="1563675" y="1025080"/>
                </a:lnTo>
                <a:lnTo>
                  <a:pt x="1575790" y="1006360"/>
                </a:lnTo>
                <a:lnTo>
                  <a:pt x="1530736" y="977297"/>
                </a:lnTo>
                <a:close/>
              </a:path>
              <a:path w="1592580" h="1034414">
                <a:moveTo>
                  <a:pt x="15697" y="0"/>
                </a:moveTo>
                <a:lnTo>
                  <a:pt x="0" y="24384"/>
                </a:lnTo>
                <a:lnTo>
                  <a:pt x="1515035" y="1001661"/>
                </a:lnTo>
                <a:lnTo>
                  <a:pt x="1543741" y="1002949"/>
                </a:lnTo>
                <a:lnTo>
                  <a:pt x="1530736" y="977297"/>
                </a:lnTo>
                <a:lnTo>
                  <a:pt x="156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304800"/>
            <a:ext cx="1391411" cy="3992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988" y="1092708"/>
            <a:ext cx="713232" cy="3244596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866" rIns="0" bIns="0" rtlCol="0">
            <a:spAutoFit/>
          </a:bodyPr>
          <a:lstStyle/>
          <a:p>
            <a:pPr marL="111760">
              <a:lnSpc>
                <a:spcPct val="100000"/>
              </a:lnSpc>
              <a:tabLst>
                <a:tab pos="8668385" algn="l"/>
              </a:tabLst>
            </a:pPr>
            <a:r>
              <a:rPr spc="-10" dirty="0"/>
              <a:t>Agenda	</a:t>
            </a:r>
          </a:p>
        </p:txBody>
      </p:sp>
      <p:sp>
        <p:nvSpPr>
          <p:cNvPr id="6" name="object 6"/>
          <p:cNvSpPr/>
          <p:nvPr/>
        </p:nvSpPr>
        <p:spPr>
          <a:xfrm>
            <a:off x="589787" y="1193291"/>
            <a:ext cx="8304275" cy="818387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079" y="1196339"/>
            <a:ext cx="749808" cy="74828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967" y="1970532"/>
            <a:ext cx="8007096" cy="818388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783" y="1973579"/>
            <a:ext cx="748284" cy="749807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6967" y="2749295"/>
            <a:ext cx="8007096" cy="818387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783" y="2752344"/>
            <a:ext cx="748284" cy="748284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3691" y="3526535"/>
            <a:ext cx="8316468" cy="818388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3373" y="1301496"/>
            <a:ext cx="3026410" cy="2776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35" dirty="0">
                <a:solidFill>
                  <a:srgbClr val="FFFFFF"/>
                </a:solidFill>
                <a:latin typeface="Calibri"/>
                <a:cs typeface="Calibri"/>
              </a:rPr>
              <a:t>Travelport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endParaRPr sz="2700">
              <a:latin typeface="Calibri"/>
              <a:cs typeface="Calibri"/>
            </a:endParaRPr>
          </a:p>
          <a:p>
            <a:pPr marL="309880" marR="5080">
              <a:lnSpc>
                <a:spcPct val="189200"/>
              </a:lnSpc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Air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Canada</a:t>
            </a:r>
            <a:r>
              <a:rPr sz="2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strategy  </a:t>
            </a:r>
            <a:r>
              <a:rPr sz="2700" spc="-70" dirty="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sz="27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flight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9079" y="3529584"/>
            <a:ext cx="749808" cy="749808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304800"/>
            <a:ext cx="1391411" cy="3992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866" rIns="0" bIns="0" rtlCol="0">
            <a:spAutoFit/>
          </a:bodyPr>
          <a:lstStyle/>
          <a:p>
            <a:pPr marL="111760">
              <a:lnSpc>
                <a:spcPct val="100000"/>
              </a:lnSpc>
              <a:tabLst>
                <a:tab pos="1743075" algn="l"/>
                <a:tab pos="8668385" algn="l"/>
              </a:tabLst>
            </a:pPr>
            <a:r>
              <a:rPr spc="-5" dirty="0"/>
              <a:t>Summary:	</a:t>
            </a:r>
            <a:r>
              <a:rPr spc="-10" dirty="0"/>
              <a:t>What </a:t>
            </a:r>
            <a:r>
              <a:rPr spc="-20" dirty="0"/>
              <a:t>are </a:t>
            </a:r>
            <a:r>
              <a:rPr spc="-15" dirty="0"/>
              <a:t>we </a:t>
            </a:r>
            <a:r>
              <a:rPr spc="-5" dirty="0"/>
              <a:t>all </a:t>
            </a:r>
            <a:r>
              <a:rPr spc="-10" dirty="0"/>
              <a:t>working</a:t>
            </a:r>
            <a:r>
              <a:rPr spc="30" dirty="0"/>
              <a:t> </a:t>
            </a:r>
            <a:r>
              <a:rPr spc="-20" dirty="0"/>
              <a:t>towards?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07438" y="2739898"/>
            <a:ext cx="4711065" cy="173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0075AF"/>
                </a:solidFill>
                <a:latin typeface="Calibri"/>
                <a:cs typeface="Calibri"/>
              </a:rPr>
              <a:t>An </a:t>
            </a:r>
            <a:r>
              <a:rPr sz="2800" b="1" spc="-10" dirty="0">
                <a:solidFill>
                  <a:srgbClr val="0075AF"/>
                </a:solidFill>
                <a:latin typeface="Calibri"/>
                <a:cs typeface="Calibri"/>
              </a:rPr>
              <a:t>efficient </a:t>
            </a:r>
            <a:r>
              <a:rPr sz="2800" b="1" spc="-20" dirty="0">
                <a:solidFill>
                  <a:srgbClr val="0075AF"/>
                </a:solidFill>
                <a:latin typeface="Calibri"/>
                <a:cs typeface="Calibri"/>
              </a:rPr>
              <a:t>retail </a:t>
            </a:r>
            <a:r>
              <a:rPr sz="2800" b="1" spc="-25" dirty="0">
                <a:solidFill>
                  <a:srgbClr val="0075AF"/>
                </a:solidFill>
                <a:latin typeface="Calibri"/>
                <a:cs typeface="Calibri"/>
              </a:rPr>
              <a:t>ecosystem</a:t>
            </a:r>
            <a:r>
              <a:rPr sz="2800" b="1" spc="85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75AF"/>
                </a:solidFill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800" b="1" spc="-40" dirty="0">
                <a:solidFill>
                  <a:srgbClr val="0075AF"/>
                </a:solidFill>
                <a:latin typeface="Calibri"/>
                <a:cs typeface="Calibri"/>
              </a:rPr>
              <a:t>Travelers </a:t>
            </a:r>
            <a:r>
              <a:rPr sz="2800" b="1" spc="-5" dirty="0">
                <a:solidFill>
                  <a:srgbClr val="0075AF"/>
                </a:solidFill>
                <a:latin typeface="Calibri"/>
                <a:cs typeface="Calibri"/>
              </a:rPr>
              <a:t>and </a:t>
            </a:r>
            <a:r>
              <a:rPr sz="2800" b="1" spc="-50" dirty="0">
                <a:solidFill>
                  <a:srgbClr val="0075AF"/>
                </a:solidFill>
                <a:latin typeface="Calibri"/>
                <a:cs typeface="Calibri"/>
              </a:rPr>
              <a:t>Travel</a:t>
            </a:r>
            <a:r>
              <a:rPr sz="2800" b="1" spc="7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75AF"/>
                </a:solidFill>
                <a:latin typeface="Calibri"/>
                <a:cs typeface="Calibri"/>
              </a:rPr>
              <a:t>Buyers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800" b="1" spc="-5" dirty="0">
                <a:solidFill>
                  <a:srgbClr val="0075AF"/>
                </a:solidFill>
                <a:latin typeface="Calibri"/>
                <a:cs typeface="Calibri"/>
              </a:rPr>
              <a:t>NDC </a:t>
            </a:r>
            <a:r>
              <a:rPr sz="2800" b="1" spc="-10" dirty="0">
                <a:solidFill>
                  <a:srgbClr val="0075AF"/>
                </a:solidFill>
                <a:latin typeface="Calibri"/>
                <a:cs typeface="Calibri"/>
              </a:rPr>
              <a:t>can </a:t>
            </a:r>
            <a:r>
              <a:rPr sz="2800" b="1" spc="-5" dirty="0">
                <a:solidFill>
                  <a:srgbClr val="0075AF"/>
                </a:solidFill>
                <a:latin typeface="Calibri"/>
                <a:cs typeface="Calibri"/>
              </a:rPr>
              <a:t>be a </a:t>
            </a:r>
            <a:r>
              <a:rPr sz="2800" b="1" spc="-15" dirty="0">
                <a:solidFill>
                  <a:srgbClr val="0075AF"/>
                </a:solidFill>
                <a:latin typeface="Calibri"/>
                <a:cs typeface="Calibri"/>
              </a:rPr>
              <a:t>facilitator </a:t>
            </a:r>
            <a:r>
              <a:rPr sz="2800" b="1" spc="-5" dirty="0">
                <a:solidFill>
                  <a:srgbClr val="0075AF"/>
                </a:solidFill>
                <a:latin typeface="Calibri"/>
                <a:cs typeface="Calibri"/>
              </a:rPr>
              <a:t>of</a:t>
            </a:r>
            <a:r>
              <a:rPr sz="2800" b="1" spc="6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75AF"/>
                </a:solidFill>
                <a:latin typeface="Calibri"/>
                <a:cs typeface="Calibri"/>
              </a:rPr>
              <a:t>that.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92695" y="268224"/>
            <a:ext cx="1871980" cy="431800"/>
          </a:xfrm>
          <a:custGeom>
            <a:avLst/>
            <a:gdLst/>
            <a:ahLst/>
            <a:cxnLst/>
            <a:rect l="l" t="t" r="r" b="b"/>
            <a:pathLst>
              <a:path w="1871979" h="431800">
                <a:moveTo>
                  <a:pt x="0" y="431291"/>
                </a:moveTo>
                <a:lnTo>
                  <a:pt x="1871472" y="431291"/>
                </a:lnTo>
                <a:lnTo>
                  <a:pt x="1871472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1820" y="912876"/>
            <a:ext cx="1982723" cy="198272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3188" y="603503"/>
            <a:ext cx="2400300" cy="24003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7947" y="592836"/>
            <a:ext cx="2400300" cy="2398776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3055" y="1658111"/>
            <a:ext cx="4504944" cy="129235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27676"/>
            <a:ext cx="9144000" cy="11582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789431"/>
            <a:ext cx="8595360" cy="0"/>
          </a:xfrm>
          <a:custGeom>
            <a:avLst/>
            <a:gdLst/>
            <a:ahLst/>
            <a:cxnLst/>
            <a:rect l="l" t="t" r="r" b="b"/>
            <a:pathLst>
              <a:path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ln w="9144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9000" y="342900"/>
            <a:ext cx="1676400" cy="3611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2751" y="4613147"/>
            <a:ext cx="384175" cy="387350"/>
          </a:xfrm>
          <a:custGeom>
            <a:avLst/>
            <a:gdLst/>
            <a:ahLst/>
            <a:cxnLst/>
            <a:rect l="l" t="t" r="r" b="b"/>
            <a:pathLst>
              <a:path w="384175" h="387350">
                <a:moveTo>
                  <a:pt x="192023" y="0"/>
                </a:moveTo>
                <a:lnTo>
                  <a:pt x="141027" y="6710"/>
                </a:lnTo>
                <a:lnTo>
                  <a:pt x="95170" y="25646"/>
                </a:lnTo>
                <a:lnTo>
                  <a:pt x="56297" y="55013"/>
                </a:lnTo>
                <a:lnTo>
                  <a:pt x="26249" y="93018"/>
                </a:lnTo>
                <a:lnTo>
                  <a:pt x="6869" y="137868"/>
                </a:lnTo>
                <a:lnTo>
                  <a:pt x="0" y="187769"/>
                </a:lnTo>
                <a:lnTo>
                  <a:pt x="5351" y="231933"/>
                </a:lnTo>
                <a:lnTo>
                  <a:pt x="20567" y="272333"/>
                </a:lnTo>
                <a:lnTo>
                  <a:pt x="44394" y="307762"/>
                </a:lnTo>
                <a:lnTo>
                  <a:pt x="75575" y="337012"/>
                </a:lnTo>
                <a:lnTo>
                  <a:pt x="112855" y="358876"/>
                </a:lnTo>
                <a:lnTo>
                  <a:pt x="154978" y="372148"/>
                </a:lnTo>
                <a:lnTo>
                  <a:pt x="165218" y="374260"/>
                </a:lnTo>
                <a:lnTo>
                  <a:pt x="173766" y="376931"/>
                </a:lnTo>
                <a:lnTo>
                  <a:pt x="180968" y="380947"/>
                </a:lnTo>
                <a:lnTo>
                  <a:pt x="187172" y="387095"/>
                </a:lnTo>
                <a:lnTo>
                  <a:pt x="193005" y="370653"/>
                </a:lnTo>
                <a:lnTo>
                  <a:pt x="196073" y="353009"/>
                </a:lnTo>
                <a:lnTo>
                  <a:pt x="175729" y="353009"/>
                </a:lnTo>
                <a:lnTo>
                  <a:pt x="128744" y="340837"/>
                </a:lnTo>
                <a:lnTo>
                  <a:pt x="87718" y="316486"/>
                </a:lnTo>
                <a:lnTo>
                  <a:pt x="55211" y="281697"/>
                </a:lnTo>
                <a:lnTo>
                  <a:pt x="33784" y="238211"/>
                </a:lnTo>
                <a:lnTo>
                  <a:pt x="25996" y="187769"/>
                </a:lnTo>
                <a:lnTo>
                  <a:pt x="31924" y="143731"/>
                </a:lnTo>
                <a:lnTo>
                  <a:pt x="48653" y="104161"/>
                </a:lnTo>
                <a:lnTo>
                  <a:pt x="74606" y="70637"/>
                </a:lnTo>
                <a:lnTo>
                  <a:pt x="108204" y="44737"/>
                </a:lnTo>
                <a:lnTo>
                  <a:pt x="147869" y="28039"/>
                </a:lnTo>
                <a:lnTo>
                  <a:pt x="192023" y="22123"/>
                </a:lnTo>
                <a:lnTo>
                  <a:pt x="280427" y="22123"/>
                </a:lnTo>
                <a:lnTo>
                  <a:pt x="243086" y="6710"/>
                </a:lnTo>
                <a:lnTo>
                  <a:pt x="192023" y="0"/>
                </a:lnTo>
                <a:close/>
              </a:path>
              <a:path w="384175" h="387350">
                <a:moveTo>
                  <a:pt x="280427" y="22123"/>
                </a:moveTo>
                <a:lnTo>
                  <a:pt x="192023" y="22123"/>
                </a:lnTo>
                <a:lnTo>
                  <a:pt x="236178" y="28039"/>
                </a:lnTo>
                <a:lnTo>
                  <a:pt x="275843" y="44737"/>
                </a:lnTo>
                <a:lnTo>
                  <a:pt x="309441" y="70637"/>
                </a:lnTo>
                <a:lnTo>
                  <a:pt x="335394" y="104161"/>
                </a:lnTo>
                <a:lnTo>
                  <a:pt x="352123" y="143731"/>
                </a:lnTo>
                <a:lnTo>
                  <a:pt x="358051" y="187769"/>
                </a:lnTo>
                <a:lnTo>
                  <a:pt x="350672" y="236847"/>
                </a:lnTo>
                <a:lnTo>
                  <a:pt x="330018" y="280022"/>
                </a:lnTo>
                <a:lnTo>
                  <a:pt x="298312" y="315123"/>
                </a:lnTo>
                <a:lnTo>
                  <a:pt x="257779" y="339977"/>
                </a:lnTo>
                <a:lnTo>
                  <a:pt x="210642" y="352412"/>
                </a:lnTo>
                <a:lnTo>
                  <a:pt x="210642" y="374738"/>
                </a:lnTo>
                <a:lnTo>
                  <a:pt x="257230" y="364487"/>
                </a:lnTo>
                <a:lnTo>
                  <a:pt x="298790" y="343892"/>
                </a:lnTo>
                <a:lnTo>
                  <a:pt x="333787" y="314439"/>
                </a:lnTo>
                <a:lnTo>
                  <a:pt x="360686" y="277611"/>
                </a:lnTo>
                <a:lnTo>
                  <a:pt x="377951" y="234893"/>
                </a:lnTo>
                <a:lnTo>
                  <a:pt x="384048" y="187769"/>
                </a:lnTo>
                <a:lnTo>
                  <a:pt x="377191" y="137868"/>
                </a:lnTo>
                <a:lnTo>
                  <a:pt x="357840" y="93018"/>
                </a:lnTo>
                <a:lnTo>
                  <a:pt x="327821" y="55013"/>
                </a:lnTo>
                <a:lnTo>
                  <a:pt x="288961" y="25646"/>
                </a:lnTo>
                <a:lnTo>
                  <a:pt x="280427" y="22123"/>
                </a:lnTo>
                <a:close/>
              </a:path>
              <a:path w="384175" h="387350">
                <a:moveTo>
                  <a:pt x="208960" y="263639"/>
                </a:moveTo>
                <a:lnTo>
                  <a:pt x="175285" y="263639"/>
                </a:lnTo>
                <a:lnTo>
                  <a:pt x="180873" y="263813"/>
                </a:lnTo>
                <a:lnTo>
                  <a:pt x="184280" y="267574"/>
                </a:lnTo>
                <a:lnTo>
                  <a:pt x="185432" y="275069"/>
                </a:lnTo>
                <a:lnTo>
                  <a:pt x="185344" y="307762"/>
                </a:lnTo>
                <a:lnTo>
                  <a:pt x="184843" y="319122"/>
                </a:lnTo>
                <a:lnTo>
                  <a:pt x="183053" y="332158"/>
                </a:lnTo>
                <a:lnTo>
                  <a:pt x="180026" y="343809"/>
                </a:lnTo>
                <a:lnTo>
                  <a:pt x="175729" y="353009"/>
                </a:lnTo>
                <a:lnTo>
                  <a:pt x="196073" y="353009"/>
                </a:lnTo>
                <a:lnTo>
                  <a:pt x="196562" y="350192"/>
                </a:lnTo>
                <a:lnTo>
                  <a:pt x="198336" y="329099"/>
                </a:lnTo>
                <a:lnTo>
                  <a:pt x="198721" y="314439"/>
                </a:lnTo>
                <a:lnTo>
                  <a:pt x="198818" y="275069"/>
                </a:lnTo>
                <a:lnTo>
                  <a:pt x="199968" y="267574"/>
                </a:lnTo>
                <a:lnTo>
                  <a:pt x="203373" y="263813"/>
                </a:lnTo>
                <a:lnTo>
                  <a:pt x="208960" y="263639"/>
                </a:lnTo>
                <a:close/>
              </a:path>
              <a:path w="384175" h="387350">
                <a:moveTo>
                  <a:pt x="146631" y="278866"/>
                </a:moveTo>
                <a:lnTo>
                  <a:pt x="117348" y="278866"/>
                </a:lnTo>
                <a:lnTo>
                  <a:pt x="123164" y="284835"/>
                </a:lnTo>
                <a:lnTo>
                  <a:pt x="123939" y="291820"/>
                </a:lnTo>
                <a:lnTo>
                  <a:pt x="146631" y="278866"/>
                </a:lnTo>
                <a:close/>
              </a:path>
              <a:path w="384175" h="387350">
                <a:moveTo>
                  <a:pt x="294552" y="263639"/>
                </a:moveTo>
                <a:lnTo>
                  <a:pt x="208960" y="263639"/>
                </a:lnTo>
                <a:lnTo>
                  <a:pt x="216661" y="266903"/>
                </a:lnTo>
                <a:lnTo>
                  <a:pt x="260299" y="291820"/>
                </a:lnTo>
                <a:lnTo>
                  <a:pt x="261073" y="284835"/>
                </a:lnTo>
                <a:lnTo>
                  <a:pt x="266890" y="278866"/>
                </a:lnTo>
                <a:lnTo>
                  <a:pt x="301032" y="278866"/>
                </a:lnTo>
                <a:lnTo>
                  <a:pt x="298205" y="272333"/>
                </a:lnTo>
                <a:lnTo>
                  <a:pt x="294627" y="263905"/>
                </a:lnTo>
                <a:lnTo>
                  <a:pt x="294552" y="263639"/>
                </a:lnTo>
                <a:close/>
              </a:path>
              <a:path w="384175" h="387350">
                <a:moveTo>
                  <a:pt x="96596" y="124574"/>
                </a:moveTo>
                <a:lnTo>
                  <a:pt x="96786" y="131952"/>
                </a:lnTo>
                <a:lnTo>
                  <a:pt x="93687" y="142125"/>
                </a:lnTo>
                <a:lnTo>
                  <a:pt x="81267" y="142316"/>
                </a:lnTo>
                <a:lnTo>
                  <a:pt x="46939" y="142316"/>
                </a:lnTo>
                <a:lnTo>
                  <a:pt x="53792" y="151958"/>
                </a:lnTo>
                <a:lnTo>
                  <a:pt x="58088" y="158088"/>
                </a:lnTo>
                <a:lnTo>
                  <a:pt x="61664" y="163367"/>
                </a:lnTo>
                <a:lnTo>
                  <a:pt x="66332" y="170421"/>
                </a:lnTo>
                <a:lnTo>
                  <a:pt x="69713" y="178865"/>
                </a:lnTo>
                <a:lnTo>
                  <a:pt x="68949" y="186245"/>
                </a:lnTo>
                <a:lnTo>
                  <a:pt x="65569" y="192091"/>
                </a:lnTo>
                <a:lnTo>
                  <a:pt x="61099" y="195935"/>
                </a:lnTo>
                <a:lnTo>
                  <a:pt x="95237" y="211493"/>
                </a:lnTo>
                <a:lnTo>
                  <a:pt x="101988" y="215745"/>
                </a:lnTo>
                <a:lnTo>
                  <a:pt x="105009" y="220857"/>
                </a:lnTo>
                <a:lnTo>
                  <a:pt x="103774" y="226568"/>
                </a:lnTo>
                <a:lnTo>
                  <a:pt x="97751" y="232613"/>
                </a:lnTo>
                <a:lnTo>
                  <a:pt x="92329" y="236397"/>
                </a:lnTo>
                <a:lnTo>
                  <a:pt x="84175" y="242188"/>
                </a:lnTo>
                <a:lnTo>
                  <a:pt x="88216" y="244460"/>
                </a:lnTo>
                <a:lnTo>
                  <a:pt x="91184" y="248713"/>
                </a:lnTo>
                <a:lnTo>
                  <a:pt x="92006" y="255133"/>
                </a:lnTo>
                <a:lnTo>
                  <a:pt x="89611" y="263905"/>
                </a:lnTo>
                <a:lnTo>
                  <a:pt x="85977" y="272430"/>
                </a:lnTo>
                <a:lnTo>
                  <a:pt x="79336" y="287832"/>
                </a:lnTo>
                <a:lnTo>
                  <a:pt x="104546" y="282054"/>
                </a:lnTo>
                <a:lnTo>
                  <a:pt x="117348" y="278866"/>
                </a:lnTo>
                <a:lnTo>
                  <a:pt x="146631" y="278866"/>
                </a:lnTo>
                <a:lnTo>
                  <a:pt x="167589" y="266903"/>
                </a:lnTo>
                <a:lnTo>
                  <a:pt x="175285" y="263639"/>
                </a:lnTo>
                <a:lnTo>
                  <a:pt x="294552" y="263639"/>
                </a:lnTo>
                <a:lnTo>
                  <a:pt x="292151" y="255133"/>
                </a:lnTo>
                <a:lnTo>
                  <a:pt x="292982" y="248713"/>
                </a:lnTo>
                <a:lnTo>
                  <a:pt x="295995" y="244460"/>
                </a:lnTo>
                <a:lnTo>
                  <a:pt x="300062" y="242188"/>
                </a:lnTo>
                <a:lnTo>
                  <a:pt x="291909" y="236397"/>
                </a:lnTo>
                <a:lnTo>
                  <a:pt x="286486" y="232613"/>
                </a:lnTo>
                <a:lnTo>
                  <a:pt x="280471" y="226568"/>
                </a:lnTo>
                <a:lnTo>
                  <a:pt x="279238" y="220857"/>
                </a:lnTo>
                <a:lnTo>
                  <a:pt x="282257" y="215745"/>
                </a:lnTo>
                <a:lnTo>
                  <a:pt x="289001" y="211493"/>
                </a:lnTo>
                <a:lnTo>
                  <a:pt x="323138" y="195935"/>
                </a:lnTo>
                <a:lnTo>
                  <a:pt x="318668" y="192091"/>
                </a:lnTo>
                <a:lnTo>
                  <a:pt x="315288" y="186245"/>
                </a:lnTo>
                <a:lnTo>
                  <a:pt x="314525" y="178865"/>
                </a:lnTo>
                <a:lnTo>
                  <a:pt x="317906" y="170421"/>
                </a:lnTo>
                <a:lnTo>
                  <a:pt x="324241" y="161068"/>
                </a:lnTo>
                <a:lnTo>
                  <a:pt x="329947" y="152912"/>
                </a:lnTo>
                <a:lnTo>
                  <a:pt x="140379" y="152912"/>
                </a:lnTo>
                <a:lnTo>
                  <a:pt x="131508" y="149491"/>
                </a:lnTo>
                <a:lnTo>
                  <a:pt x="119913" y="141397"/>
                </a:lnTo>
                <a:lnTo>
                  <a:pt x="108594" y="133299"/>
                </a:lnTo>
                <a:lnTo>
                  <a:pt x="96596" y="124574"/>
                </a:lnTo>
                <a:close/>
              </a:path>
              <a:path w="384175" h="387350">
                <a:moveTo>
                  <a:pt x="301032" y="278866"/>
                </a:moveTo>
                <a:lnTo>
                  <a:pt x="266890" y="278866"/>
                </a:lnTo>
                <a:lnTo>
                  <a:pt x="279692" y="282054"/>
                </a:lnTo>
                <a:lnTo>
                  <a:pt x="304914" y="287832"/>
                </a:lnTo>
                <a:lnTo>
                  <a:pt x="301032" y="278866"/>
                </a:lnTo>
                <a:close/>
              </a:path>
              <a:path w="384175" h="387350">
                <a:moveTo>
                  <a:pt x="147612" y="87109"/>
                </a:moveTo>
                <a:lnTo>
                  <a:pt x="149274" y="102604"/>
                </a:lnTo>
                <a:lnTo>
                  <a:pt x="150318" y="112096"/>
                </a:lnTo>
                <a:lnTo>
                  <a:pt x="151421" y="121610"/>
                </a:lnTo>
                <a:lnTo>
                  <a:pt x="153035" y="135140"/>
                </a:lnTo>
                <a:lnTo>
                  <a:pt x="152236" y="144728"/>
                </a:lnTo>
                <a:lnTo>
                  <a:pt x="147653" y="150988"/>
                </a:lnTo>
                <a:lnTo>
                  <a:pt x="140379" y="152912"/>
                </a:lnTo>
                <a:lnTo>
                  <a:pt x="243858" y="152912"/>
                </a:lnTo>
                <a:lnTo>
                  <a:pt x="236585" y="150988"/>
                </a:lnTo>
                <a:lnTo>
                  <a:pt x="232002" y="144728"/>
                </a:lnTo>
                <a:lnTo>
                  <a:pt x="231203" y="135140"/>
                </a:lnTo>
                <a:lnTo>
                  <a:pt x="233279" y="118050"/>
                </a:lnTo>
                <a:lnTo>
                  <a:pt x="235065" y="102097"/>
                </a:lnTo>
                <a:lnTo>
                  <a:pt x="236322" y="90123"/>
                </a:lnTo>
                <a:lnTo>
                  <a:pt x="161423" y="90123"/>
                </a:lnTo>
                <a:lnTo>
                  <a:pt x="154098" y="89991"/>
                </a:lnTo>
                <a:lnTo>
                  <a:pt x="147612" y="87109"/>
                </a:lnTo>
                <a:close/>
              </a:path>
              <a:path w="384175" h="387350">
                <a:moveTo>
                  <a:pt x="287642" y="124574"/>
                </a:moveTo>
                <a:lnTo>
                  <a:pt x="252729" y="149491"/>
                </a:lnTo>
                <a:lnTo>
                  <a:pt x="243858" y="152912"/>
                </a:lnTo>
                <a:lnTo>
                  <a:pt x="329947" y="152912"/>
                </a:lnTo>
                <a:lnTo>
                  <a:pt x="337393" y="142468"/>
                </a:lnTo>
                <a:lnTo>
                  <a:pt x="317612" y="142468"/>
                </a:lnTo>
                <a:lnTo>
                  <a:pt x="290563" y="142125"/>
                </a:lnTo>
                <a:lnTo>
                  <a:pt x="287451" y="131952"/>
                </a:lnTo>
                <a:lnTo>
                  <a:pt x="287642" y="124574"/>
                </a:lnTo>
                <a:close/>
              </a:path>
              <a:path w="384175" h="387350">
                <a:moveTo>
                  <a:pt x="337502" y="142316"/>
                </a:moveTo>
                <a:lnTo>
                  <a:pt x="317612" y="142468"/>
                </a:lnTo>
                <a:lnTo>
                  <a:pt x="337393" y="142468"/>
                </a:lnTo>
                <a:lnTo>
                  <a:pt x="337502" y="142316"/>
                </a:lnTo>
                <a:close/>
              </a:path>
              <a:path w="384175" h="387350">
                <a:moveTo>
                  <a:pt x="192023" y="38671"/>
                </a:moveTo>
                <a:lnTo>
                  <a:pt x="173786" y="79527"/>
                </a:lnTo>
                <a:lnTo>
                  <a:pt x="161423" y="90123"/>
                </a:lnTo>
                <a:lnTo>
                  <a:pt x="222816" y="90123"/>
                </a:lnTo>
                <a:lnTo>
                  <a:pt x="215852" y="86853"/>
                </a:lnTo>
                <a:lnTo>
                  <a:pt x="210451" y="79527"/>
                </a:lnTo>
                <a:lnTo>
                  <a:pt x="203971" y="65240"/>
                </a:lnTo>
                <a:lnTo>
                  <a:pt x="192023" y="38671"/>
                </a:lnTo>
                <a:close/>
              </a:path>
              <a:path w="384175" h="387350">
                <a:moveTo>
                  <a:pt x="236639" y="87109"/>
                </a:moveTo>
                <a:lnTo>
                  <a:pt x="230145" y="89991"/>
                </a:lnTo>
                <a:lnTo>
                  <a:pt x="222816" y="90123"/>
                </a:lnTo>
                <a:lnTo>
                  <a:pt x="236322" y="90123"/>
                </a:lnTo>
                <a:lnTo>
                  <a:pt x="236639" y="87109"/>
                </a:lnTo>
                <a:close/>
              </a:path>
            </a:pathLst>
          </a:custGeom>
          <a:solidFill>
            <a:srgbClr val="007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852" rIns="0" bIns="0" rtlCol="0">
            <a:spAutoFit/>
          </a:bodyPr>
          <a:lstStyle/>
          <a:p>
            <a:pPr marL="111760">
              <a:lnSpc>
                <a:spcPct val="100000"/>
              </a:lnSpc>
            </a:pPr>
            <a:r>
              <a:rPr sz="2500" u="none" spc="-5" dirty="0"/>
              <a:t>H</a:t>
            </a:r>
            <a:r>
              <a:rPr sz="2000" u="none" spc="-5" dirty="0"/>
              <a:t>OW </a:t>
            </a:r>
            <a:r>
              <a:rPr sz="2500" u="none" spc="-5" dirty="0"/>
              <a:t>A</a:t>
            </a:r>
            <a:r>
              <a:rPr sz="2000" u="none" spc="-5" dirty="0"/>
              <a:t>IRLINES </a:t>
            </a:r>
            <a:r>
              <a:rPr sz="2000" u="none" dirty="0"/>
              <a:t>ARE </a:t>
            </a:r>
            <a:r>
              <a:rPr sz="2500" u="none" spc="-5" dirty="0"/>
              <a:t>S</a:t>
            </a:r>
            <a:r>
              <a:rPr sz="2000" u="none" spc="-5" dirty="0"/>
              <a:t>ELLING </a:t>
            </a:r>
            <a:r>
              <a:rPr sz="2000" u="none" spc="-35" dirty="0"/>
              <a:t>TO </a:t>
            </a:r>
            <a:r>
              <a:rPr sz="2000" u="none" spc="-5" dirty="0"/>
              <a:t>THE OUTSIDE </a:t>
            </a:r>
            <a:r>
              <a:rPr sz="2000" u="none" spc="305" dirty="0"/>
              <a:t> </a:t>
            </a:r>
            <a:r>
              <a:rPr sz="2000" u="none" spc="-5" dirty="0"/>
              <a:t>WORLD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650240" y="1062101"/>
            <a:ext cx="3267710" cy="232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1A71"/>
              </a:buClr>
              <a:buFont typeface="Arial"/>
              <a:buChar char="•"/>
              <a:tabLst>
                <a:tab pos="356235" algn="l"/>
              </a:tabLst>
            </a:pP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Revenue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Management pushes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fares</a:t>
            </a:r>
            <a:r>
              <a:rPr sz="1400" spc="5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to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400" spc="-30" dirty="0">
                <a:solidFill>
                  <a:srgbClr val="0075AF"/>
                </a:solidFill>
                <a:latin typeface="Calibri"/>
                <a:cs typeface="Calibri"/>
              </a:rPr>
              <a:t>ATPCO</a:t>
            </a:r>
            <a:endParaRPr sz="1400">
              <a:latin typeface="Calibri"/>
              <a:cs typeface="Calibri"/>
            </a:endParaRPr>
          </a:p>
          <a:p>
            <a:pPr marL="355600" marR="120650" indent="-342900">
              <a:lnSpc>
                <a:spcPct val="100000"/>
              </a:lnSpc>
              <a:spcBef>
                <a:spcPts val="340"/>
              </a:spcBef>
              <a:buClr>
                <a:srgbClr val="001A71"/>
              </a:buClr>
              <a:buFont typeface="Arial"/>
              <a:buChar char="•"/>
              <a:tabLst>
                <a:tab pos="356235" algn="l"/>
              </a:tabLst>
            </a:pP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Network Planning pushes schedules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to  OAG</a:t>
            </a:r>
            <a:endParaRPr sz="1400">
              <a:latin typeface="Calibri"/>
              <a:cs typeface="Calibri"/>
            </a:endParaRPr>
          </a:p>
          <a:p>
            <a:pPr marL="355600" marR="30480" indent="-342900">
              <a:lnSpc>
                <a:spcPct val="100000"/>
              </a:lnSpc>
              <a:spcBef>
                <a:spcPts val="335"/>
              </a:spcBef>
              <a:buClr>
                <a:srgbClr val="001A71"/>
              </a:buClr>
              <a:buFont typeface="Arial"/>
              <a:buChar char="•"/>
              <a:tabLst>
                <a:tab pos="356235" algn="l"/>
              </a:tabLst>
            </a:pP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GDS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extract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this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data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and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package </a:t>
            </a: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it 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together </a:t>
            </a: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in a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generic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format for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end 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user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1A71"/>
              </a:buClr>
              <a:buFont typeface="Arial"/>
              <a:buChar char="•"/>
              <a:tabLst>
                <a:tab pos="356235" algn="l"/>
              </a:tabLst>
            </a:pP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AC </a:t>
            </a: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isn’t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involved </a:t>
            </a: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the transaction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at</a:t>
            </a:r>
            <a:r>
              <a:rPr sz="1400" spc="2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all</a:t>
            </a:r>
            <a:endParaRPr sz="1400">
              <a:latin typeface="Calibri"/>
              <a:cs typeface="Calibri"/>
            </a:endParaRPr>
          </a:p>
          <a:p>
            <a:pPr marL="355600" marR="649605" indent="-342900">
              <a:lnSpc>
                <a:spcPct val="100000"/>
              </a:lnSpc>
              <a:spcBef>
                <a:spcPts val="335"/>
              </a:spcBef>
              <a:buClr>
                <a:srgbClr val="001A71"/>
              </a:buClr>
              <a:buFont typeface="Arial"/>
              <a:buChar char="•"/>
              <a:tabLst>
                <a:tab pos="356235" algn="l"/>
              </a:tabLst>
            </a:pP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AC receives </a:t>
            </a: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an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anonymous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sale 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at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end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of the</a:t>
            </a:r>
            <a:r>
              <a:rPr sz="1400" spc="-15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process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948684"/>
            <a:ext cx="5003800" cy="536575"/>
          </a:xfrm>
          <a:custGeom>
            <a:avLst/>
            <a:gdLst/>
            <a:ahLst/>
            <a:cxnLst/>
            <a:rect l="l" t="t" r="r" b="b"/>
            <a:pathLst>
              <a:path w="5003800" h="536575">
                <a:moveTo>
                  <a:pt x="0" y="536448"/>
                </a:moveTo>
                <a:lnTo>
                  <a:pt x="5003292" y="536448"/>
                </a:lnTo>
                <a:lnTo>
                  <a:pt x="5003292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solidFill>
            <a:srgbClr val="007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0614" y="3958538"/>
            <a:ext cx="472186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25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fine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seats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commodity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the</a:t>
            </a: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ts val="1825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determining factor was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14800" y="1216152"/>
            <a:ext cx="4849367" cy="228752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8630" y="4543805"/>
            <a:ext cx="792480" cy="477520"/>
          </a:xfrm>
          <a:custGeom>
            <a:avLst/>
            <a:gdLst/>
            <a:ahLst/>
            <a:cxnLst/>
            <a:rect l="l" t="t" r="r" b="b"/>
            <a:pathLst>
              <a:path w="792480" h="477520">
                <a:moveTo>
                  <a:pt x="0" y="477012"/>
                </a:moveTo>
                <a:lnTo>
                  <a:pt x="792480" y="477012"/>
                </a:lnTo>
                <a:lnTo>
                  <a:pt x="792480" y="0"/>
                </a:lnTo>
                <a:lnTo>
                  <a:pt x="0" y="0"/>
                </a:lnTo>
                <a:lnTo>
                  <a:pt x="0" y="477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630" y="4543805"/>
            <a:ext cx="792480" cy="477520"/>
          </a:xfrm>
          <a:custGeom>
            <a:avLst/>
            <a:gdLst/>
            <a:ahLst/>
            <a:cxnLst/>
            <a:rect l="l" t="t" r="r" b="b"/>
            <a:pathLst>
              <a:path w="792480" h="477520">
                <a:moveTo>
                  <a:pt x="0" y="477012"/>
                </a:moveTo>
                <a:lnTo>
                  <a:pt x="792480" y="477012"/>
                </a:lnTo>
                <a:lnTo>
                  <a:pt x="792480" y="0"/>
                </a:lnTo>
                <a:lnTo>
                  <a:pt x="0" y="0"/>
                </a:lnTo>
                <a:lnTo>
                  <a:pt x="0" y="4770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789431"/>
            <a:ext cx="8595360" cy="0"/>
          </a:xfrm>
          <a:custGeom>
            <a:avLst/>
            <a:gdLst/>
            <a:ahLst/>
            <a:cxnLst/>
            <a:rect l="l" t="t" r="r" b="b"/>
            <a:pathLst>
              <a:path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ln w="9144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9000" y="342900"/>
            <a:ext cx="1676400" cy="3611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2751" y="4613147"/>
            <a:ext cx="384175" cy="387350"/>
          </a:xfrm>
          <a:custGeom>
            <a:avLst/>
            <a:gdLst/>
            <a:ahLst/>
            <a:cxnLst/>
            <a:rect l="l" t="t" r="r" b="b"/>
            <a:pathLst>
              <a:path w="384175" h="387350">
                <a:moveTo>
                  <a:pt x="192023" y="0"/>
                </a:moveTo>
                <a:lnTo>
                  <a:pt x="141027" y="6710"/>
                </a:lnTo>
                <a:lnTo>
                  <a:pt x="95170" y="25646"/>
                </a:lnTo>
                <a:lnTo>
                  <a:pt x="56297" y="55013"/>
                </a:lnTo>
                <a:lnTo>
                  <a:pt x="26249" y="93018"/>
                </a:lnTo>
                <a:lnTo>
                  <a:pt x="6869" y="137868"/>
                </a:lnTo>
                <a:lnTo>
                  <a:pt x="0" y="187769"/>
                </a:lnTo>
                <a:lnTo>
                  <a:pt x="5351" y="231933"/>
                </a:lnTo>
                <a:lnTo>
                  <a:pt x="20567" y="272333"/>
                </a:lnTo>
                <a:lnTo>
                  <a:pt x="44394" y="307762"/>
                </a:lnTo>
                <a:lnTo>
                  <a:pt x="75575" y="337012"/>
                </a:lnTo>
                <a:lnTo>
                  <a:pt x="112855" y="358876"/>
                </a:lnTo>
                <a:lnTo>
                  <a:pt x="154978" y="372148"/>
                </a:lnTo>
                <a:lnTo>
                  <a:pt x="165218" y="374260"/>
                </a:lnTo>
                <a:lnTo>
                  <a:pt x="173766" y="376931"/>
                </a:lnTo>
                <a:lnTo>
                  <a:pt x="180968" y="380947"/>
                </a:lnTo>
                <a:lnTo>
                  <a:pt x="187172" y="387095"/>
                </a:lnTo>
                <a:lnTo>
                  <a:pt x="193005" y="370653"/>
                </a:lnTo>
                <a:lnTo>
                  <a:pt x="196073" y="353009"/>
                </a:lnTo>
                <a:lnTo>
                  <a:pt x="175729" y="353009"/>
                </a:lnTo>
                <a:lnTo>
                  <a:pt x="128744" y="340837"/>
                </a:lnTo>
                <a:lnTo>
                  <a:pt x="87718" y="316486"/>
                </a:lnTo>
                <a:lnTo>
                  <a:pt x="55211" y="281697"/>
                </a:lnTo>
                <a:lnTo>
                  <a:pt x="33784" y="238211"/>
                </a:lnTo>
                <a:lnTo>
                  <a:pt x="25996" y="187769"/>
                </a:lnTo>
                <a:lnTo>
                  <a:pt x="31924" y="143731"/>
                </a:lnTo>
                <a:lnTo>
                  <a:pt x="48653" y="104161"/>
                </a:lnTo>
                <a:lnTo>
                  <a:pt x="74606" y="70637"/>
                </a:lnTo>
                <a:lnTo>
                  <a:pt x="108204" y="44737"/>
                </a:lnTo>
                <a:lnTo>
                  <a:pt x="147869" y="28039"/>
                </a:lnTo>
                <a:lnTo>
                  <a:pt x="192023" y="22123"/>
                </a:lnTo>
                <a:lnTo>
                  <a:pt x="280427" y="22123"/>
                </a:lnTo>
                <a:lnTo>
                  <a:pt x="243086" y="6710"/>
                </a:lnTo>
                <a:lnTo>
                  <a:pt x="192023" y="0"/>
                </a:lnTo>
                <a:close/>
              </a:path>
              <a:path w="384175" h="387350">
                <a:moveTo>
                  <a:pt x="280427" y="22123"/>
                </a:moveTo>
                <a:lnTo>
                  <a:pt x="192023" y="22123"/>
                </a:lnTo>
                <a:lnTo>
                  <a:pt x="236178" y="28039"/>
                </a:lnTo>
                <a:lnTo>
                  <a:pt x="275843" y="44737"/>
                </a:lnTo>
                <a:lnTo>
                  <a:pt x="309441" y="70637"/>
                </a:lnTo>
                <a:lnTo>
                  <a:pt x="335394" y="104161"/>
                </a:lnTo>
                <a:lnTo>
                  <a:pt x="352123" y="143731"/>
                </a:lnTo>
                <a:lnTo>
                  <a:pt x="358051" y="187769"/>
                </a:lnTo>
                <a:lnTo>
                  <a:pt x="350672" y="236847"/>
                </a:lnTo>
                <a:lnTo>
                  <a:pt x="330018" y="280022"/>
                </a:lnTo>
                <a:lnTo>
                  <a:pt x="298312" y="315123"/>
                </a:lnTo>
                <a:lnTo>
                  <a:pt x="257779" y="339977"/>
                </a:lnTo>
                <a:lnTo>
                  <a:pt x="210642" y="352412"/>
                </a:lnTo>
                <a:lnTo>
                  <a:pt x="210642" y="374738"/>
                </a:lnTo>
                <a:lnTo>
                  <a:pt x="257230" y="364487"/>
                </a:lnTo>
                <a:lnTo>
                  <a:pt x="298790" y="343892"/>
                </a:lnTo>
                <a:lnTo>
                  <a:pt x="333787" y="314439"/>
                </a:lnTo>
                <a:lnTo>
                  <a:pt x="360686" y="277611"/>
                </a:lnTo>
                <a:lnTo>
                  <a:pt x="377951" y="234893"/>
                </a:lnTo>
                <a:lnTo>
                  <a:pt x="384048" y="187769"/>
                </a:lnTo>
                <a:lnTo>
                  <a:pt x="377191" y="137868"/>
                </a:lnTo>
                <a:lnTo>
                  <a:pt x="357840" y="93018"/>
                </a:lnTo>
                <a:lnTo>
                  <a:pt x="327821" y="55013"/>
                </a:lnTo>
                <a:lnTo>
                  <a:pt x="288961" y="25646"/>
                </a:lnTo>
                <a:lnTo>
                  <a:pt x="280427" y="22123"/>
                </a:lnTo>
                <a:close/>
              </a:path>
              <a:path w="384175" h="387350">
                <a:moveTo>
                  <a:pt x="208960" y="263639"/>
                </a:moveTo>
                <a:lnTo>
                  <a:pt x="175285" y="263639"/>
                </a:lnTo>
                <a:lnTo>
                  <a:pt x="180873" y="263813"/>
                </a:lnTo>
                <a:lnTo>
                  <a:pt x="184280" y="267574"/>
                </a:lnTo>
                <a:lnTo>
                  <a:pt x="185432" y="275069"/>
                </a:lnTo>
                <a:lnTo>
                  <a:pt x="185344" y="307762"/>
                </a:lnTo>
                <a:lnTo>
                  <a:pt x="184843" y="319122"/>
                </a:lnTo>
                <a:lnTo>
                  <a:pt x="183053" y="332158"/>
                </a:lnTo>
                <a:lnTo>
                  <a:pt x="180026" y="343809"/>
                </a:lnTo>
                <a:lnTo>
                  <a:pt x="175729" y="353009"/>
                </a:lnTo>
                <a:lnTo>
                  <a:pt x="196073" y="353009"/>
                </a:lnTo>
                <a:lnTo>
                  <a:pt x="196562" y="350192"/>
                </a:lnTo>
                <a:lnTo>
                  <a:pt x="198336" y="329099"/>
                </a:lnTo>
                <a:lnTo>
                  <a:pt x="198721" y="314439"/>
                </a:lnTo>
                <a:lnTo>
                  <a:pt x="198818" y="275069"/>
                </a:lnTo>
                <a:lnTo>
                  <a:pt x="199968" y="267574"/>
                </a:lnTo>
                <a:lnTo>
                  <a:pt x="203373" y="263813"/>
                </a:lnTo>
                <a:lnTo>
                  <a:pt x="208960" y="263639"/>
                </a:lnTo>
                <a:close/>
              </a:path>
              <a:path w="384175" h="387350">
                <a:moveTo>
                  <a:pt x="146631" y="278866"/>
                </a:moveTo>
                <a:lnTo>
                  <a:pt x="117348" y="278866"/>
                </a:lnTo>
                <a:lnTo>
                  <a:pt x="123164" y="284835"/>
                </a:lnTo>
                <a:lnTo>
                  <a:pt x="123939" y="291820"/>
                </a:lnTo>
                <a:lnTo>
                  <a:pt x="146631" y="278866"/>
                </a:lnTo>
                <a:close/>
              </a:path>
              <a:path w="384175" h="387350">
                <a:moveTo>
                  <a:pt x="294552" y="263639"/>
                </a:moveTo>
                <a:lnTo>
                  <a:pt x="208960" y="263639"/>
                </a:lnTo>
                <a:lnTo>
                  <a:pt x="216661" y="266903"/>
                </a:lnTo>
                <a:lnTo>
                  <a:pt x="260299" y="291820"/>
                </a:lnTo>
                <a:lnTo>
                  <a:pt x="261073" y="284835"/>
                </a:lnTo>
                <a:lnTo>
                  <a:pt x="266890" y="278866"/>
                </a:lnTo>
                <a:lnTo>
                  <a:pt x="301032" y="278866"/>
                </a:lnTo>
                <a:lnTo>
                  <a:pt x="298205" y="272333"/>
                </a:lnTo>
                <a:lnTo>
                  <a:pt x="294627" y="263905"/>
                </a:lnTo>
                <a:lnTo>
                  <a:pt x="294552" y="263639"/>
                </a:lnTo>
                <a:close/>
              </a:path>
              <a:path w="384175" h="387350">
                <a:moveTo>
                  <a:pt x="96596" y="124574"/>
                </a:moveTo>
                <a:lnTo>
                  <a:pt x="96786" y="131952"/>
                </a:lnTo>
                <a:lnTo>
                  <a:pt x="93687" y="142125"/>
                </a:lnTo>
                <a:lnTo>
                  <a:pt x="81267" y="142316"/>
                </a:lnTo>
                <a:lnTo>
                  <a:pt x="46939" y="142316"/>
                </a:lnTo>
                <a:lnTo>
                  <a:pt x="53792" y="151958"/>
                </a:lnTo>
                <a:lnTo>
                  <a:pt x="58088" y="158088"/>
                </a:lnTo>
                <a:lnTo>
                  <a:pt x="61664" y="163367"/>
                </a:lnTo>
                <a:lnTo>
                  <a:pt x="66332" y="170421"/>
                </a:lnTo>
                <a:lnTo>
                  <a:pt x="69713" y="178865"/>
                </a:lnTo>
                <a:lnTo>
                  <a:pt x="68949" y="186245"/>
                </a:lnTo>
                <a:lnTo>
                  <a:pt x="65569" y="192091"/>
                </a:lnTo>
                <a:lnTo>
                  <a:pt x="61099" y="195935"/>
                </a:lnTo>
                <a:lnTo>
                  <a:pt x="95237" y="211493"/>
                </a:lnTo>
                <a:lnTo>
                  <a:pt x="101988" y="215745"/>
                </a:lnTo>
                <a:lnTo>
                  <a:pt x="105009" y="220857"/>
                </a:lnTo>
                <a:lnTo>
                  <a:pt x="103774" y="226568"/>
                </a:lnTo>
                <a:lnTo>
                  <a:pt x="97751" y="232613"/>
                </a:lnTo>
                <a:lnTo>
                  <a:pt x="92329" y="236397"/>
                </a:lnTo>
                <a:lnTo>
                  <a:pt x="84175" y="242188"/>
                </a:lnTo>
                <a:lnTo>
                  <a:pt x="88216" y="244460"/>
                </a:lnTo>
                <a:lnTo>
                  <a:pt x="91184" y="248713"/>
                </a:lnTo>
                <a:lnTo>
                  <a:pt x="92006" y="255133"/>
                </a:lnTo>
                <a:lnTo>
                  <a:pt x="89611" y="263905"/>
                </a:lnTo>
                <a:lnTo>
                  <a:pt x="85977" y="272430"/>
                </a:lnTo>
                <a:lnTo>
                  <a:pt x="79336" y="287832"/>
                </a:lnTo>
                <a:lnTo>
                  <a:pt x="104546" y="282054"/>
                </a:lnTo>
                <a:lnTo>
                  <a:pt x="117348" y="278866"/>
                </a:lnTo>
                <a:lnTo>
                  <a:pt x="146631" y="278866"/>
                </a:lnTo>
                <a:lnTo>
                  <a:pt x="167589" y="266903"/>
                </a:lnTo>
                <a:lnTo>
                  <a:pt x="175285" y="263639"/>
                </a:lnTo>
                <a:lnTo>
                  <a:pt x="294552" y="263639"/>
                </a:lnTo>
                <a:lnTo>
                  <a:pt x="292151" y="255133"/>
                </a:lnTo>
                <a:lnTo>
                  <a:pt x="292982" y="248713"/>
                </a:lnTo>
                <a:lnTo>
                  <a:pt x="295995" y="244460"/>
                </a:lnTo>
                <a:lnTo>
                  <a:pt x="300062" y="242188"/>
                </a:lnTo>
                <a:lnTo>
                  <a:pt x="291909" y="236397"/>
                </a:lnTo>
                <a:lnTo>
                  <a:pt x="286486" y="232613"/>
                </a:lnTo>
                <a:lnTo>
                  <a:pt x="280471" y="226568"/>
                </a:lnTo>
                <a:lnTo>
                  <a:pt x="279238" y="220857"/>
                </a:lnTo>
                <a:lnTo>
                  <a:pt x="282257" y="215745"/>
                </a:lnTo>
                <a:lnTo>
                  <a:pt x="289001" y="211493"/>
                </a:lnTo>
                <a:lnTo>
                  <a:pt x="323138" y="195935"/>
                </a:lnTo>
                <a:lnTo>
                  <a:pt x="318668" y="192091"/>
                </a:lnTo>
                <a:lnTo>
                  <a:pt x="315288" y="186245"/>
                </a:lnTo>
                <a:lnTo>
                  <a:pt x="314525" y="178865"/>
                </a:lnTo>
                <a:lnTo>
                  <a:pt x="317906" y="170421"/>
                </a:lnTo>
                <a:lnTo>
                  <a:pt x="324241" y="161068"/>
                </a:lnTo>
                <a:lnTo>
                  <a:pt x="329947" y="152912"/>
                </a:lnTo>
                <a:lnTo>
                  <a:pt x="140379" y="152912"/>
                </a:lnTo>
                <a:lnTo>
                  <a:pt x="131508" y="149491"/>
                </a:lnTo>
                <a:lnTo>
                  <a:pt x="119913" y="141397"/>
                </a:lnTo>
                <a:lnTo>
                  <a:pt x="108594" y="133299"/>
                </a:lnTo>
                <a:lnTo>
                  <a:pt x="96596" y="124574"/>
                </a:lnTo>
                <a:close/>
              </a:path>
              <a:path w="384175" h="387350">
                <a:moveTo>
                  <a:pt x="301032" y="278866"/>
                </a:moveTo>
                <a:lnTo>
                  <a:pt x="266890" y="278866"/>
                </a:lnTo>
                <a:lnTo>
                  <a:pt x="279692" y="282054"/>
                </a:lnTo>
                <a:lnTo>
                  <a:pt x="304914" y="287832"/>
                </a:lnTo>
                <a:lnTo>
                  <a:pt x="301032" y="278866"/>
                </a:lnTo>
                <a:close/>
              </a:path>
              <a:path w="384175" h="387350">
                <a:moveTo>
                  <a:pt x="147612" y="87109"/>
                </a:moveTo>
                <a:lnTo>
                  <a:pt x="149274" y="102604"/>
                </a:lnTo>
                <a:lnTo>
                  <a:pt x="150318" y="112096"/>
                </a:lnTo>
                <a:lnTo>
                  <a:pt x="151421" y="121610"/>
                </a:lnTo>
                <a:lnTo>
                  <a:pt x="153035" y="135140"/>
                </a:lnTo>
                <a:lnTo>
                  <a:pt x="152236" y="144728"/>
                </a:lnTo>
                <a:lnTo>
                  <a:pt x="147653" y="150988"/>
                </a:lnTo>
                <a:lnTo>
                  <a:pt x="140379" y="152912"/>
                </a:lnTo>
                <a:lnTo>
                  <a:pt x="243858" y="152912"/>
                </a:lnTo>
                <a:lnTo>
                  <a:pt x="236585" y="150988"/>
                </a:lnTo>
                <a:lnTo>
                  <a:pt x="232002" y="144728"/>
                </a:lnTo>
                <a:lnTo>
                  <a:pt x="231203" y="135140"/>
                </a:lnTo>
                <a:lnTo>
                  <a:pt x="233279" y="118050"/>
                </a:lnTo>
                <a:lnTo>
                  <a:pt x="235065" y="102097"/>
                </a:lnTo>
                <a:lnTo>
                  <a:pt x="236322" y="90123"/>
                </a:lnTo>
                <a:lnTo>
                  <a:pt x="161423" y="90123"/>
                </a:lnTo>
                <a:lnTo>
                  <a:pt x="154098" y="89991"/>
                </a:lnTo>
                <a:lnTo>
                  <a:pt x="147612" y="87109"/>
                </a:lnTo>
                <a:close/>
              </a:path>
              <a:path w="384175" h="387350">
                <a:moveTo>
                  <a:pt x="287642" y="124574"/>
                </a:moveTo>
                <a:lnTo>
                  <a:pt x="252729" y="149491"/>
                </a:lnTo>
                <a:lnTo>
                  <a:pt x="243858" y="152912"/>
                </a:lnTo>
                <a:lnTo>
                  <a:pt x="329947" y="152912"/>
                </a:lnTo>
                <a:lnTo>
                  <a:pt x="337393" y="142468"/>
                </a:lnTo>
                <a:lnTo>
                  <a:pt x="317612" y="142468"/>
                </a:lnTo>
                <a:lnTo>
                  <a:pt x="290563" y="142125"/>
                </a:lnTo>
                <a:lnTo>
                  <a:pt x="287451" y="131952"/>
                </a:lnTo>
                <a:lnTo>
                  <a:pt x="287642" y="124574"/>
                </a:lnTo>
                <a:close/>
              </a:path>
              <a:path w="384175" h="387350">
                <a:moveTo>
                  <a:pt x="337502" y="142316"/>
                </a:moveTo>
                <a:lnTo>
                  <a:pt x="317612" y="142468"/>
                </a:lnTo>
                <a:lnTo>
                  <a:pt x="337393" y="142468"/>
                </a:lnTo>
                <a:lnTo>
                  <a:pt x="337502" y="142316"/>
                </a:lnTo>
                <a:close/>
              </a:path>
              <a:path w="384175" h="387350">
                <a:moveTo>
                  <a:pt x="192023" y="38671"/>
                </a:moveTo>
                <a:lnTo>
                  <a:pt x="173786" y="79527"/>
                </a:lnTo>
                <a:lnTo>
                  <a:pt x="161423" y="90123"/>
                </a:lnTo>
                <a:lnTo>
                  <a:pt x="222816" y="90123"/>
                </a:lnTo>
                <a:lnTo>
                  <a:pt x="215852" y="86853"/>
                </a:lnTo>
                <a:lnTo>
                  <a:pt x="210451" y="79527"/>
                </a:lnTo>
                <a:lnTo>
                  <a:pt x="203971" y="65240"/>
                </a:lnTo>
                <a:lnTo>
                  <a:pt x="192023" y="38671"/>
                </a:lnTo>
                <a:close/>
              </a:path>
              <a:path w="384175" h="387350">
                <a:moveTo>
                  <a:pt x="236639" y="87109"/>
                </a:moveTo>
                <a:lnTo>
                  <a:pt x="230145" y="89991"/>
                </a:lnTo>
                <a:lnTo>
                  <a:pt x="222816" y="90123"/>
                </a:lnTo>
                <a:lnTo>
                  <a:pt x="236322" y="90123"/>
                </a:lnTo>
                <a:lnTo>
                  <a:pt x="236639" y="87109"/>
                </a:lnTo>
                <a:close/>
              </a:path>
            </a:pathLst>
          </a:custGeom>
          <a:solidFill>
            <a:srgbClr val="007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852" rIns="0" bIns="0" rtlCol="0">
            <a:spAutoFit/>
          </a:bodyPr>
          <a:lstStyle/>
          <a:p>
            <a:pPr marL="111760">
              <a:lnSpc>
                <a:spcPct val="100000"/>
              </a:lnSpc>
            </a:pPr>
            <a:r>
              <a:rPr sz="2500" u="none" spc="-5" dirty="0"/>
              <a:t>H</a:t>
            </a:r>
            <a:r>
              <a:rPr sz="2000" u="none" spc="-5" dirty="0"/>
              <a:t>OW </a:t>
            </a:r>
            <a:r>
              <a:rPr sz="2000" u="none" dirty="0"/>
              <a:t>MIGHT </a:t>
            </a:r>
            <a:r>
              <a:rPr sz="2500" u="none" spc="-5" dirty="0"/>
              <a:t>A</a:t>
            </a:r>
            <a:r>
              <a:rPr sz="2000" u="none" spc="-5" dirty="0"/>
              <a:t>IRLINES </a:t>
            </a:r>
            <a:r>
              <a:rPr sz="2500" u="none" dirty="0"/>
              <a:t>S</a:t>
            </a:r>
            <a:r>
              <a:rPr sz="2000" u="none" dirty="0"/>
              <a:t>ELL </a:t>
            </a:r>
            <a:r>
              <a:rPr sz="2500" u="none" dirty="0"/>
              <a:t>M</a:t>
            </a:r>
            <a:r>
              <a:rPr sz="2000" u="none" dirty="0"/>
              <a:t>ORE </a:t>
            </a:r>
            <a:r>
              <a:rPr sz="2000" u="none" spc="5" dirty="0"/>
              <a:t> </a:t>
            </a:r>
            <a:r>
              <a:rPr sz="2000" u="none" spc="-15" dirty="0"/>
              <a:t>INTELLIGENTLY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650240" y="1062101"/>
            <a:ext cx="3113405" cy="2497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1A71"/>
              </a:buClr>
              <a:buFont typeface="Arial"/>
              <a:buChar char="•"/>
              <a:tabLst>
                <a:tab pos="356235" algn="l"/>
              </a:tabLst>
            </a:pP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NDC allows an airline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to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insert </a:t>
            </a: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itself</a:t>
            </a:r>
            <a:r>
              <a:rPr sz="1400" spc="-7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in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the economic</a:t>
            </a:r>
            <a:r>
              <a:rPr sz="1400" spc="-6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transaction</a:t>
            </a:r>
            <a:endParaRPr sz="1400">
              <a:latin typeface="Calibri"/>
              <a:cs typeface="Calibri"/>
            </a:endParaRPr>
          </a:p>
          <a:p>
            <a:pPr marL="355600" marR="74930" indent="-342900">
              <a:lnSpc>
                <a:spcPct val="100000"/>
              </a:lnSpc>
              <a:spcBef>
                <a:spcPts val="340"/>
              </a:spcBef>
              <a:buClr>
                <a:srgbClr val="001A71"/>
              </a:buClr>
              <a:buFont typeface="Arial"/>
              <a:buChar char="•"/>
              <a:tabLst>
                <a:tab pos="356235" algn="l"/>
              </a:tabLst>
            </a:pPr>
            <a:r>
              <a:rPr sz="1400" spc="-20" dirty="0">
                <a:solidFill>
                  <a:srgbClr val="0075AF"/>
                </a:solidFill>
                <a:latin typeface="Calibri"/>
                <a:cs typeface="Calibri"/>
              </a:rPr>
              <a:t>At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the time </a:t>
            </a: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of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agency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search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or 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traveler </a:t>
            </a:r>
            <a:r>
              <a:rPr sz="1400" spc="-15" dirty="0">
                <a:solidFill>
                  <a:srgbClr val="0075AF"/>
                </a:solidFill>
                <a:latin typeface="Calibri"/>
                <a:cs typeface="Calibri"/>
              </a:rPr>
              <a:t>inquiry,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airline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needs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to  offer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dynamic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packages </a:t>
            </a: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based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on the 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customer’s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unique</a:t>
            </a:r>
            <a:r>
              <a:rPr sz="1400" spc="-2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desires</a:t>
            </a:r>
            <a:endParaRPr sz="1400">
              <a:latin typeface="Calibri"/>
              <a:cs typeface="Calibri"/>
            </a:endParaRPr>
          </a:p>
          <a:p>
            <a:pPr marL="355600" marR="105410" indent="-342900">
              <a:lnSpc>
                <a:spcPct val="100000"/>
              </a:lnSpc>
              <a:spcBef>
                <a:spcPts val="335"/>
              </a:spcBef>
              <a:buClr>
                <a:srgbClr val="001A71"/>
              </a:buClr>
              <a:buFont typeface="Arial"/>
              <a:buChar char="•"/>
              <a:tabLst>
                <a:tab pos="356235" algn="l"/>
              </a:tabLst>
            </a:pP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Airlines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want to monetize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perishable 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products</a:t>
            </a:r>
            <a:endParaRPr sz="1400">
              <a:latin typeface="Calibri"/>
              <a:cs typeface="Calibri"/>
            </a:endParaRPr>
          </a:p>
          <a:p>
            <a:pPr marL="355600" marR="501650" indent="-342900" algn="just">
              <a:lnSpc>
                <a:spcPct val="100000"/>
              </a:lnSpc>
              <a:spcBef>
                <a:spcPts val="335"/>
              </a:spcBef>
              <a:buClr>
                <a:srgbClr val="001A71"/>
              </a:buClr>
              <a:buFont typeface="Arial"/>
              <a:buChar char="•"/>
              <a:tabLst>
                <a:tab pos="356235" algn="l"/>
              </a:tabLst>
            </a:pP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Airlines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would </a:t>
            </a:r>
            <a:r>
              <a:rPr sz="1400" spc="-15" dirty="0">
                <a:solidFill>
                  <a:srgbClr val="0075AF"/>
                </a:solidFill>
                <a:latin typeface="Calibri"/>
                <a:cs typeface="Calibri"/>
              </a:rPr>
              <a:t>like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to leverage  relevant </a:t>
            </a:r>
            <a:r>
              <a:rPr sz="1400" dirty="0">
                <a:solidFill>
                  <a:srgbClr val="0075AF"/>
                </a:solidFill>
                <a:latin typeface="Calibri"/>
                <a:cs typeface="Calibri"/>
              </a:rPr>
              <a:t>ancillary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and bundled 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products for </a:t>
            </a:r>
            <a:r>
              <a:rPr sz="1400" spc="-5" dirty="0">
                <a:solidFill>
                  <a:srgbClr val="0075AF"/>
                </a:solidFill>
                <a:latin typeface="Calibri"/>
                <a:cs typeface="Calibri"/>
              </a:rPr>
              <a:t>increased</a:t>
            </a:r>
            <a:r>
              <a:rPr sz="1400" spc="-3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75AF"/>
                </a:solidFill>
                <a:latin typeface="Calibri"/>
                <a:cs typeface="Calibri"/>
              </a:rPr>
              <a:t>revenue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85844" y="1214627"/>
            <a:ext cx="4887467" cy="219303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630" y="4543805"/>
            <a:ext cx="792480" cy="477520"/>
          </a:xfrm>
          <a:custGeom>
            <a:avLst/>
            <a:gdLst/>
            <a:ahLst/>
            <a:cxnLst/>
            <a:rect l="l" t="t" r="r" b="b"/>
            <a:pathLst>
              <a:path w="792480" h="477520">
                <a:moveTo>
                  <a:pt x="0" y="477012"/>
                </a:moveTo>
                <a:lnTo>
                  <a:pt x="792480" y="477012"/>
                </a:lnTo>
                <a:lnTo>
                  <a:pt x="792480" y="0"/>
                </a:lnTo>
                <a:lnTo>
                  <a:pt x="0" y="0"/>
                </a:lnTo>
                <a:lnTo>
                  <a:pt x="0" y="477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630" y="4543805"/>
            <a:ext cx="792480" cy="477520"/>
          </a:xfrm>
          <a:custGeom>
            <a:avLst/>
            <a:gdLst/>
            <a:ahLst/>
            <a:cxnLst/>
            <a:rect l="l" t="t" r="r" b="b"/>
            <a:pathLst>
              <a:path w="792480" h="477520">
                <a:moveTo>
                  <a:pt x="0" y="477012"/>
                </a:moveTo>
                <a:lnTo>
                  <a:pt x="792480" y="477012"/>
                </a:lnTo>
                <a:lnTo>
                  <a:pt x="792480" y="0"/>
                </a:lnTo>
                <a:lnTo>
                  <a:pt x="0" y="0"/>
                </a:lnTo>
                <a:lnTo>
                  <a:pt x="0" y="4770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9000" y="342900"/>
            <a:ext cx="1676400" cy="3611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1395" y="2458211"/>
            <a:ext cx="4671059" cy="18288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ct val="100000"/>
              </a:lnSpc>
              <a:tabLst>
                <a:tab pos="8668385" algn="l"/>
              </a:tabLst>
            </a:pPr>
            <a:r>
              <a:rPr sz="3200" spc="-50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From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this……	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1143000"/>
            <a:ext cx="4642104" cy="1143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20232" y="1695957"/>
            <a:ext cx="2835910" cy="214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20" dirty="0">
                <a:solidFill>
                  <a:srgbClr val="7E7E7E"/>
                </a:solidFill>
                <a:latin typeface="Arial"/>
                <a:cs typeface="Arial"/>
              </a:rPr>
              <a:t>Travel </a:t>
            </a:r>
            <a:r>
              <a:rPr sz="2800" spc="-5" dirty="0">
                <a:solidFill>
                  <a:srgbClr val="7E7E7E"/>
                </a:solidFill>
                <a:latin typeface="Arial"/>
                <a:cs typeface="Arial"/>
              </a:rPr>
              <a:t>agents  have </a:t>
            </a:r>
            <a:r>
              <a:rPr sz="2800" dirty="0">
                <a:solidFill>
                  <a:srgbClr val="7E7E7E"/>
                </a:solidFill>
                <a:latin typeface="Arial"/>
                <a:cs typeface="Arial"/>
              </a:rPr>
              <a:t>access </a:t>
            </a:r>
            <a:r>
              <a:rPr sz="2800" spc="-5" dirty="0">
                <a:solidFill>
                  <a:srgbClr val="7E7E7E"/>
                </a:solidFill>
                <a:latin typeface="Arial"/>
                <a:cs typeface="Arial"/>
              </a:rPr>
              <a:t>to  limited and  commoditized  </a:t>
            </a:r>
            <a:r>
              <a:rPr sz="2800" dirty="0">
                <a:solidFill>
                  <a:srgbClr val="7E7E7E"/>
                </a:solidFill>
                <a:latin typeface="Arial"/>
                <a:cs typeface="Arial"/>
              </a:rPr>
              <a:t>airline</a:t>
            </a:r>
            <a:r>
              <a:rPr sz="2800" spc="-8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E7E7E"/>
                </a:solidFill>
                <a:latin typeface="Arial"/>
                <a:cs typeface="Arial"/>
              </a:rPr>
              <a:t>information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9000" y="342900"/>
            <a:ext cx="1676400" cy="3611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>
              <a:lnSpc>
                <a:spcPct val="100000"/>
              </a:lnSpc>
              <a:tabLst>
                <a:tab pos="8668385" algn="l"/>
              </a:tabLst>
            </a:pPr>
            <a:r>
              <a:rPr sz="3200" spc="-5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…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this!	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570" y="1695957"/>
            <a:ext cx="2677160" cy="214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6095" algn="r">
              <a:lnSpc>
                <a:spcPct val="100000"/>
              </a:lnSpc>
            </a:pPr>
            <a:r>
              <a:rPr sz="2800" spc="-20" dirty="0">
                <a:solidFill>
                  <a:srgbClr val="7E7E7E"/>
                </a:solidFill>
                <a:latin typeface="Arial"/>
                <a:cs typeface="Arial"/>
              </a:rPr>
              <a:t>Travel</a:t>
            </a:r>
            <a:r>
              <a:rPr sz="2800" spc="-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E7E7E"/>
                </a:solidFill>
                <a:latin typeface="Arial"/>
                <a:cs typeface="Arial"/>
              </a:rPr>
              <a:t>agents  have</a:t>
            </a:r>
            <a:r>
              <a:rPr sz="28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E7E7E"/>
                </a:solidFill>
                <a:latin typeface="Arial"/>
                <a:cs typeface="Arial"/>
              </a:rPr>
              <a:t>access</a:t>
            </a:r>
            <a:r>
              <a:rPr sz="2800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E7E7E"/>
                </a:solidFill>
                <a:latin typeface="Arial"/>
                <a:cs typeface="Arial"/>
              </a:rPr>
              <a:t>to  </a:t>
            </a:r>
            <a:r>
              <a:rPr sz="2800" dirty="0">
                <a:solidFill>
                  <a:srgbClr val="7E7E7E"/>
                </a:solidFill>
                <a:latin typeface="Arial"/>
                <a:cs typeface="Arial"/>
              </a:rPr>
              <a:t>the entirety</a:t>
            </a:r>
            <a:r>
              <a:rPr sz="2800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sz="28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E7E7E"/>
                </a:solidFill>
                <a:latin typeface="Arial"/>
                <a:cs typeface="Arial"/>
              </a:rPr>
              <a:t>an  </a:t>
            </a:r>
            <a:r>
              <a:rPr sz="2800" spc="-10" dirty="0">
                <a:solidFill>
                  <a:srgbClr val="7E7E7E"/>
                </a:solidFill>
                <a:latin typeface="Arial"/>
                <a:cs typeface="Arial"/>
              </a:rPr>
              <a:t>airline’s</a:t>
            </a:r>
            <a:r>
              <a:rPr sz="28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E7E7E"/>
                </a:solidFill>
                <a:latin typeface="Arial"/>
                <a:cs typeface="Arial"/>
              </a:rPr>
              <a:t>product</a:t>
            </a:r>
            <a:endParaRPr sz="28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800" spc="-5" dirty="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sz="2800" spc="-50" dirty="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sz="2800" spc="-5" dirty="0">
                <a:solidFill>
                  <a:srgbClr val="7E7E7E"/>
                </a:solidFill>
                <a:latin typeface="Arial"/>
                <a:cs typeface="Arial"/>
              </a:rPr>
              <a:t>fe</a:t>
            </a:r>
            <a:r>
              <a:rPr sz="2800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7E7E7E"/>
                </a:solidFill>
                <a:latin typeface="Arial"/>
                <a:cs typeface="Arial"/>
              </a:rPr>
              <a:t>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69208" y="1203960"/>
            <a:ext cx="5358384" cy="338327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789431"/>
            <a:ext cx="8595360" cy="0"/>
          </a:xfrm>
          <a:custGeom>
            <a:avLst/>
            <a:gdLst/>
            <a:ahLst/>
            <a:cxnLst/>
            <a:rect l="l" t="t" r="r" b="b"/>
            <a:pathLst>
              <a:path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ln w="9144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9000" y="342900"/>
            <a:ext cx="1676400" cy="3611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751" y="4613147"/>
            <a:ext cx="384175" cy="387350"/>
          </a:xfrm>
          <a:custGeom>
            <a:avLst/>
            <a:gdLst/>
            <a:ahLst/>
            <a:cxnLst/>
            <a:rect l="l" t="t" r="r" b="b"/>
            <a:pathLst>
              <a:path w="384175" h="387350">
                <a:moveTo>
                  <a:pt x="192023" y="0"/>
                </a:moveTo>
                <a:lnTo>
                  <a:pt x="141027" y="6710"/>
                </a:lnTo>
                <a:lnTo>
                  <a:pt x="95170" y="25646"/>
                </a:lnTo>
                <a:lnTo>
                  <a:pt x="56297" y="55013"/>
                </a:lnTo>
                <a:lnTo>
                  <a:pt x="26249" y="93018"/>
                </a:lnTo>
                <a:lnTo>
                  <a:pt x="6869" y="137868"/>
                </a:lnTo>
                <a:lnTo>
                  <a:pt x="0" y="187769"/>
                </a:lnTo>
                <a:lnTo>
                  <a:pt x="5351" y="231933"/>
                </a:lnTo>
                <a:lnTo>
                  <a:pt x="20567" y="272333"/>
                </a:lnTo>
                <a:lnTo>
                  <a:pt x="44394" y="307762"/>
                </a:lnTo>
                <a:lnTo>
                  <a:pt x="75575" y="337012"/>
                </a:lnTo>
                <a:lnTo>
                  <a:pt x="112855" y="358876"/>
                </a:lnTo>
                <a:lnTo>
                  <a:pt x="154978" y="372148"/>
                </a:lnTo>
                <a:lnTo>
                  <a:pt x="165218" y="374260"/>
                </a:lnTo>
                <a:lnTo>
                  <a:pt x="173766" y="376931"/>
                </a:lnTo>
                <a:lnTo>
                  <a:pt x="180968" y="380947"/>
                </a:lnTo>
                <a:lnTo>
                  <a:pt x="187172" y="387095"/>
                </a:lnTo>
                <a:lnTo>
                  <a:pt x="193005" y="370653"/>
                </a:lnTo>
                <a:lnTo>
                  <a:pt x="196073" y="353009"/>
                </a:lnTo>
                <a:lnTo>
                  <a:pt x="175729" y="353009"/>
                </a:lnTo>
                <a:lnTo>
                  <a:pt x="128744" y="340837"/>
                </a:lnTo>
                <a:lnTo>
                  <a:pt x="87718" y="316486"/>
                </a:lnTo>
                <a:lnTo>
                  <a:pt x="55211" y="281697"/>
                </a:lnTo>
                <a:lnTo>
                  <a:pt x="33784" y="238211"/>
                </a:lnTo>
                <a:lnTo>
                  <a:pt x="25996" y="187769"/>
                </a:lnTo>
                <a:lnTo>
                  <a:pt x="31924" y="143731"/>
                </a:lnTo>
                <a:lnTo>
                  <a:pt x="48653" y="104161"/>
                </a:lnTo>
                <a:lnTo>
                  <a:pt x="74606" y="70637"/>
                </a:lnTo>
                <a:lnTo>
                  <a:pt x="108204" y="44737"/>
                </a:lnTo>
                <a:lnTo>
                  <a:pt x="147869" y="28039"/>
                </a:lnTo>
                <a:lnTo>
                  <a:pt x="192023" y="22123"/>
                </a:lnTo>
                <a:lnTo>
                  <a:pt x="280427" y="22123"/>
                </a:lnTo>
                <a:lnTo>
                  <a:pt x="243086" y="6710"/>
                </a:lnTo>
                <a:lnTo>
                  <a:pt x="192023" y="0"/>
                </a:lnTo>
                <a:close/>
              </a:path>
              <a:path w="384175" h="387350">
                <a:moveTo>
                  <a:pt x="280427" y="22123"/>
                </a:moveTo>
                <a:lnTo>
                  <a:pt x="192023" y="22123"/>
                </a:lnTo>
                <a:lnTo>
                  <a:pt x="236178" y="28039"/>
                </a:lnTo>
                <a:lnTo>
                  <a:pt x="275843" y="44737"/>
                </a:lnTo>
                <a:lnTo>
                  <a:pt x="309441" y="70637"/>
                </a:lnTo>
                <a:lnTo>
                  <a:pt x="335394" y="104161"/>
                </a:lnTo>
                <a:lnTo>
                  <a:pt x="352123" y="143731"/>
                </a:lnTo>
                <a:lnTo>
                  <a:pt x="358051" y="187769"/>
                </a:lnTo>
                <a:lnTo>
                  <a:pt x="350672" y="236847"/>
                </a:lnTo>
                <a:lnTo>
                  <a:pt x="330018" y="280022"/>
                </a:lnTo>
                <a:lnTo>
                  <a:pt x="298312" y="315123"/>
                </a:lnTo>
                <a:lnTo>
                  <a:pt x="257779" y="339977"/>
                </a:lnTo>
                <a:lnTo>
                  <a:pt x="210642" y="352412"/>
                </a:lnTo>
                <a:lnTo>
                  <a:pt x="210642" y="374738"/>
                </a:lnTo>
                <a:lnTo>
                  <a:pt x="257230" y="364487"/>
                </a:lnTo>
                <a:lnTo>
                  <a:pt x="298790" y="343892"/>
                </a:lnTo>
                <a:lnTo>
                  <a:pt x="333787" y="314439"/>
                </a:lnTo>
                <a:lnTo>
                  <a:pt x="360686" y="277611"/>
                </a:lnTo>
                <a:lnTo>
                  <a:pt x="377951" y="234893"/>
                </a:lnTo>
                <a:lnTo>
                  <a:pt x="384048" y="187769"/>
                </a:lnTo>
                <a:lnTo>
                  <a:pt x="377191" y="137868"/>
                </a:lnTo>
                <a:lnTo>
                  <a:pt x="357840" y="93018"/>
                </a:lnTo>
                <a:lnTo>
                  <a:pt x="327821" y="55013"/>
                </a:lnTo>
                <a:lnTo>
                  <a:pt x="288961" y="25646"/>
                </a:lnTo>
                <a:lnTo>
                  <a:pt x="280427" y="22123"/>
                </a:lnTo>
                <a:close/>
              </a:path>
              <a:path w="384175" h="387350">
                <a:moveTo>
                  <a:pt x="208960" y="263639"/>
                </a:moveTo>
                <a:lnTo>
                  <a:pt x="175285" y="263639"/>
                </a:lnTo>
                <a:lnTo>
                  <a:pt x="180873" y="263813"/>
                </a:lnTo>
                <a:lnTo>
                  <a:pt x="184280" y="267574"/>
                </a:lnTo>
                <a:lnTo>
                  <a:pt x="185432" y="275069"/>
                </a:lnTo>
                <a:lnTo>
                  <a:pt x="185344" y="307762"/>
                </a:lnTo>
                <a:lnTo>
                  <a:pt x="184843" y="319122"/>
                </a:lnTo>
                <a:lnTo>
                  <a:pt x="183053" y="332158"/>
                </a:lnTo>
                <a:lnTo>
                  <a:pt x="180026" y="343809"/>
                </a:lnTo>
                <a:lnTo>
                  <a:pt x="175729" y="353009"/>
                </a:lnTo>
                <a:lnTo>
                  <a:pt x="196073" y="353009"/>
                </a:lnTo>
                <a:lnTo>
                  <a:pt x="196562" y="350192"/>
                </a:lnTo>
                <a:lnTo>
                  <a:pt x="198336" y="329099"/>
                </a:lnTo>
                <a:lnTo>
                  <a:pt x="198721" y="314439"/>
                </a:lnTo>
                <a:lnTo>
                  <a:pt x="198818" y="275069"/>
                </a:lnTo>
                <a:lnTo>
                  <a:pt x="199968" y="267574"/>
                </a:lnTo>
                <a:lnTo>
                  <a:pt x="203373" y="263813"/>
                </a:lnTo>
                <a:lnTo>
                  <a:pt x="208960" y="263639"/>
                </a:lnTo>
                <a:close/>
              </a:path>
              <a:path w="384175" h="387350">
                <a:moveTo>
                  <a:pt x="146631" y="278866"/>
                </a:moveTo>
                <a:lnTo>
                  <a:pt x="117348" y="278866"/>
                </a:lnTo>
                <a:lnTo>
                  <a:pt x="123164" y="284835"/>
                </a:lnTo>
                <a:lnTo>
                  <a:pt x="123939" y="291820"/>
                </a:lnTo>
                <a:lnTo>
                  <a:pt x="146631" y="278866"/>
                </a:lnTo>
                <a:close/>
              </a:path>
              <a:path w="384175" h="387350">
                <a:moveTo>
                  <a:pt x="294552" y="263639"/>
                </a:moveTo>
                <a:lnTo>
                  <a:pt x="208960" y="263639"/>
                </a:lnTo>
                <a:lnTo>
                  <a:pt x="216661" y="266903"/>
                </a:lnTo>
                <a:lnTo>
                  <a:pt x="260299" y="291820"/>
                </a:lnTo>
                <a:lnTo>
                  <a:pt x="261073" y="284835"/>
                </a:lnTo>
                <a:lnTo>
                  <a:pt x="266890" y="278866"/>
                </a:lnTo>
                <a:lnTo>
                  <a:pt x="301032" y="278866"/>
                </a:lnTo>
                <a:lnTo>
                  <a:pt x="298205" y="272333"/>
                </a:lnTo>
                <a:lnTo>
                  <a:pt x="294627" y="263905"/>
                </a:lnTo>
                <a:lnTo>
                  <a:pt x="294552" y="263639"/>
                </a:lnTo>
                <a:close/>
              </a:path>
              <a:path w="384175" h="387350">
                <a:moveTo>
                  <a:pt x="96596" y="124574"/>
                </a:moveTo>
                <a:lnTo>
                  <a:pt x="96786" y="131952"/>
                </a:lnTo>
                <a:lnTo>
                  <a:pt x="93687" y="142125"/>
                </a:lnTo>
                <a:lnTo>
                  <a:pt x="81267" y="142316"/>
                </a:lnTo>
                <a:lnTo>
                  <a:pt x="46939" y="142316"/>
                </a:lnTo>
                <a:lnTo>
                  <a:pt x="53792" y="151958"/>
                </a:lnTo>
                <a:lnTo>
                  <a:pt x="58088" y="158088"/>
                </a:lnTo>
                <a:lnTo>
                  <a:pt x="61664" y="163367"/>
                </a:lnTo>
                <a:lnTo>
                  <a:pt x="66332" y="170421"/>
                </a:lnTo>
                <a:lnTo>
                  <a:pt x="69713" y="178865"/>
                </a:lnTo>
                <a:lnTo>
                  <a:pt x="68949" y="186245"/>
                </a:lnTo>
                <a:lnTo>
                  <a:pt x="65569" y="192091"/>
                </a:lnTo>
                <a:lnTo>
                  <a:pt x="61099" y="195935"/>
                </a:lnTo>
                <a:lnTo>
                  <a:pt x="95237" y="211493"/>
                </a:lnTo>
                <a:lnTo>
                  <a:pt x="101988" y="215745"/>
                </a:lnTo>
                <a:lnTo>
                  <a:pt x="105009" y="220857"/>
                </a:lnTo>
                <a:lnTo>
                  <a:pt x="103774" y="226568"/>
                </a:lnTo>
                <a:lnTo>
                  <a:pt x="97751" y="232613"/>
                </a:lnTo>
                <a:lnTo>
                  <a:pt x="92329" y="236397"/>
                </a:lnTo>
                <a:lnTo>
                  <a:pt x="84175" y="242188"/>
                </a:lnTo>
                <a:lnTo>
                  <a:pt x="88216" y="244460"/>
                </a:lnTo>
                <a:lnTo>
                  <a:pt x="91184" y="248713"/>
                </a:lnTo>
                <a:lnTo>
                  <a:pt x="92006" y="255133"/>
                </a:lnTo>
                <a:lnTo>
                  <a:pt x="89611" y="263905"/>
                </a:lnTo>
                <a:lnTo>
                  <a:pt x="85977" y="272430"/>
                </a:lnTo>
                <a:lnTo>
                  <a:pt x="79336" y="287832"/>
                </a:lnTo>
                <a:lnTo>
                  <a:pt x="104546" y="282054"/>
                </a:lnTo>
                <a:lnTo>
                  <a:pt x="117348" y="278866"/>
                </a:lnTo>
                <a:lnTo>
                  <a:pt x="146631" y="278866"/>
                </a:lnTo>
                <a:lnTo>
                  <a:pt x="167589" y="266903"/>
                </a:lnTo>
                <a:lnTo>
                  <a:pt x="175285" y="263639"/>
                </a:lnTo>
                <a:lnTo>
                  <a:pt x="294552" y="263639"/>
                </a:lnTo>
                <a:lnTo>
                  <a:pt x="292151" y="255133"/>
                </a:lnTo>
                <a:lnTo>
                  <a:pt x="292982" y="248713"/>
                </a:lnTo>
                <a:lnTo>
                  <a:pt x="295995" y="244460"/>
                </a:lnTo>
                <a:lnTo>
                  <a:pt x="300062" y="242188"/>
                </a:lnTo>
                <a:lnTo>
                  <a:pt x="291909" y="236397"/>
                </a:lnTo>
                <a:lnTo>
                  <a:pt x="286486" y="232613"/>
                </a:lnTo>
                <a:lnTo>
                  <a:pt x="280471" y="226568"/>
                </a:lnTo>
                <a:lnTo>
                  <a:pt x="279238" y="220857"/>
                </a:lnTo>
                <a:lnTo>
                  <a:pt x="282257" y="215745"/>
                </a:lnTo>
                <a:lnTo>
                  <a:pt x="289001" y="211493"/>
                </a:lnTo>
                <a:lnTo>
                  <a:pt x="323138" y="195935"/>
                </a:lnTo>
                <a:lnTo>
                  <a:pt x="318668" y="192091"/>
                </a:lnTo>
                <a:lnTo>
                  <a:pt x="315288" y="186245"/>
                </a:lnTo>
                <a:lnTo>
                  <a:pt x="314525" y="178865"/>
                </a:lnTo>
                <a:lnTo>
                  <a:pt x="317906" y="170421"/>
                </a:lnTo>
                <a:lnTo>
                  <a:pt x="324241" y="161068"/>
                </a:lnTo>
                <a:lnTo>
                  <a:pt x="329947" y="152912"/>
                </a:lnTo>
                <a:lnTo>
                  <a:pt x="140379" y="152912"/>
                </a:lnTo>
                <a:lnTo>
                  <a:pt x="131508" y="149491"/>
                </a:lnTo>
                <a:lnTo>
                  <a:pt x="119913" y="141397"/>
                </a:lnTo>
                <a:lnTo>
                  <a:pt x="108594" y="133299"/>
                </a:lnTo>
                <a:lnTo>
                  <a:pt x="96596" y="124574"/>
                </a:lnTo>
                <a:close/>
              </a:path>
              <a:path w="384175" h="387350">
                <a:moveTo>
                  <a:pt x="301032" y="278866"/>
                </a:moveTo>
                <a:lnTo>
                  <a:pt x="266890" y="278866"/>
                </a:lnTo>
                <a:lnTo>
                  <a:pt x="279692" y="282054"/>
                </a:lnTo>
                <a:lnTo>
                  <a:pt x="304914" y="287832"/>
                </a:lnTo>
                <a:lnTo>
                  <a:pt x="301032" y="278866"/>
                </a:lnTo>
                <a:close/>
              </a:path>
              <a:path w="384175" h="387350">
                <a:moveTo>
                  <a:pt x="147612" y="87109"/>
                </a:moveTo>
                <a:lnTo>
                  <a:pt x="149274" y="102604"/>
                </a:lnTo>
                <a:lnTo>
                  <a:pt x="150318" y="112096"/>
                </a:lnTo>
                <a:lnTo>
                  <a:pt x="151421" y="121610"/>
                </a:lnTo>
                <a:lnTo>
                  <a:pt x="153035" y="135140"/>
                </a:lnTo>
                <a:lnTo>
                  <a:pt x="152236" y="144728"/>
                </a:lnTo>
                <a:lnTo>
                  <a:pt x="147653" y="150988"/>
                </a:lnTo>
                <a:lnTo>
                  <a:pt x="140379" y="152912"/>
                </a:lnTo>
                <a:lnTo>
                  <a:pt x="243858" y="152912"/>
                </a:lnTo>
                <a:lnTo>
                  <a:pt x="236585" y="150988"/>
                </a:lnTo>
                <a:lnTo>
                  <a:pt x="232002" y="144728"/>
                </a:lnTo>
                <a:lnTo>
                  <a:pt x="231203" y="135140"/>
                </a:lnTo>
                <a:lnTo>
                  <a:pt x="233279" y="118050"/>
                </a:lnTo>
                <a:lnTo>
                  <a:pt x="235065" y="102097"/>
                </a:lnTo>
                <a:lnTo>
                  <a:pt x="236322" y="90123"/>
                </a:lnTo>
                <a:lnTo>
                  <a:pt x="161423" y="90123"/>
                </a:lnTo>
                <a:lnTo>
                  <a:pt x="154098" y="89991"/>
                </a:lnTo>
                <a:lnTo>
                  <a:pt x="147612" y="87109"/>
                </a:lnTo>
                <a:close/>
              </a:path>
              <a:path w="384175" h="387350">
                <a:moveTo>
                  <a:pt x="287642" y="124574"/>
                </a:moveTo>
                <a:lnTo>
                  <a:pt x="252729" y="149491"/>
                </a:lnTo>
                <a:lnTo>
                  <a:pt x="243858" y="152912"/>
                </a:lnTo>
                <a:lnTo>
                  <a:pt x="329947" y="152912"/>
                </a:lnTo>
                <a:lnTo>
                  <a:pt x="337393" y="142468"/>
                </a:lnTo>
                <a:lnTo>
                  <a:pt x="317612" y="142468"/>
                </a:lnTo>
                <a:lnTo>
                  <a:pt x="290563" y="142125"/>
                </a:lnTo>
                <a:lnTo>
                  <a:pt x="287451" y="131952"/>
                </a:lnTo>
                <a:lnTo>
                  <a:pt x="287642" y="124574"/>
                </a:lnTo>
                <a:close/>
              </a:path>
              <a:path w="384175" h="387350">
                <a:moveTo>
                  <a:pt x="337502" y="142316"/>
                </a:moveTo>
                <a:lnTo>
                  <a:pt x="317612" y="142468"/>
                </a:lnTo>
                <a:lnTo>
                  <a:pt x="337393" y="142468"/>
                </a:lnTo>
                <a:lnTo>
                  <a:pt x="337502" y="142316"/>
                </a:lnTo>
                <a:close/>
              </a:path>
              <a:path w="384175" h="387350">
                <a:moveTo>
                  <a:pt x="192023" y="38671"/>
                </a:moveTo>
                <a:lnTo>
                  <a:pt x="173786" y="79527"/>
                </a:lnTo>
                <a:lnTo>
                  <a:pt x="161423" y="90123"/>
                </a:lnTo>
                <a:lnTo>
                  <a:pt x="222816" y="90123"/>
                </a:lnTo>
                <a:lnTo>
                  <a:pt x="215852" y="86853"/>
                </a:lnTo>
                <a:lnTo>
                  <a:pt x="210451" y="79527"/>
                </a:lnTo>
                <a:lnTo>
                  <a:pt x="203971" y="65240"/>
                </a:lnTo>
                <a:lnTo>
                  <a:pt x="192023" y="38671"/>
                </a:lnTo>
                <a:close/>
              </a:path>
              <a:path w="384175" h="387350">
                <a:moveTo>
                  <a:pt x="236639" y="87109"/>
                </a:moveTo>
                <a:lnTo>
                  <a:pt x="230145" y="89991"/>
                </a:lnTo>
                <a:lnTo>
                  <a:pt x="222816" y="90123"/>
                </a:lnTo>
                <a:lnTo>
                  <a:pt x="236322" y="90123"/>
                </a:lnTo>
                <a:lnTo>
                  <a:pt x="236639" y="87109"/>
                </a:lnTo>
                <a:close/>
              </a:path>
            </a:pathLst>
          </a:custGeom>
          <a:solidFill>
            <a:srgbClr val="007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596" rIns="0" bIns="0" rtlCol="0">
            <a:spAutoFit/>
          </a:bodyPr>
          <a:lstStyle/>
          <a:p>
            <a:pPr marL="543560">
              <a:lnSpc>
                <a:spcPct val="100000"/>
              </a:lnSpc>
            </a:pPr>
            <a:r>
              <a:rPr sz="2500" u="none" spc="-5" dirty="0"/>
              <a:t>W</a:t>
            </a:r>
            <a:r>
              <a:rPr sz="2000" u="none" spc="-5" dirty="0"/>
              <a:t>HY IS THIS </a:t>
            </a:r>
            <a:r>
              <a:rPr sz="2000" u="none" dirty="0"/>
              <a:t>SO </a:t>
            </a:r>
            <a:r>
              <a:rPr sz="2000" u="none" spc="-20" dirty="0"/>
              <a:t>IMPORTANT </a:t>
            </a:r>
            <a:r>
              <a:rPr sz="2000" u="none" spc="-35" dirty="0"/>
              <a:t>TO </a:t>
            </a:r>
            <a:r>
              <a:rPr sz="2000" u="none" spc="-5" dirty="0"/>
              <a:t>AIRLINES</a:t>
            </a:r>
            <a:r>
              <a:rPr sz="2500" u="none" spc="-5" dirty="0"/>
              <a:t>? (</a:t>
            </a:r>
            <a:r>
              <a:rPr sz="2000" u="none" spc="-5" dirty="0"/>
              <a:t>COMPLIMENTS </a:t>
            </a:r>
            <a:r>
              <a:rPr sz="2000" u="none" dirty="0"/>
              <a:t>OF  </a:t>
            </a:r>
            <a:r>
              <a:rPr sz="2000" u="none" spc="45" dirty="0"/>
              <a:t> </a:t>
            </a:r>
            <a:r>
              <a:rPr sz="2500" u="none" spc="-20" dirty="0"/>
              <a:t>AC)</a:t>
            </a:r>
            <a:endParaRPr sz="2500"/>
          </a:p>
        </p:txBody>
      </p:sp>
      <p:sp>
        <p:nvSpPr>
          <p:cNvPr id="7" name="object 7"/>
          <p:cNvSpPr/>
          <p:nvPr/>
        </p:nvSpPr>
        <p:spPr>
          <a:xfrm>
            <a:off x="574548" y="858011"/>
            <a:ext cx="7970520" cy="3685032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38209" y="4818888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B79A7D"/>
                </a:solidFill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2836" y="3314700"/>
            <a:ext cx="7922259" cy="1201420"/>
          </a:xfrm>
          <a:custGeom>
            <a:avLst/>
            <a:gdLst/>
            <a:ahLst/>
            <a:cxnLst/>
            <a:rect l="l" t="t" r="r" b="b"/>
            <a:pathLst>
              <a:path w="7922259" h="1201420">
                <a:moveTo>
                  <a:pt x="0" y="1200912"/>
                </a:moveTo>
                <a:lnTo>
                  <a:pt x="7921752" y="1200912"/>
                </a:lnTo>
                <a:lnTo>
                  <a:pt x="7921752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7938" y="3451097"/>
            <a:ext cx="7293609" cy="854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690" marR="5080" indent="-47625">
              <a:lnSpc>
                <a:spcPct val="125000"/>
              </a:lnSpc>
            </a:pPr>
            <a:r>
              <a:rPr sz="1400" i="1" dirty="0">
                <a:solidFill>
                  <a:srgbClr val="4A4F53"/>
                </a:solidFill>
                <a:latin typeface="Arial"/>
                <a:cs typeface="Arial"/>
              </a:rPr>
              <a:t>"If I </a:t>
            </a:r>
            <a:r>
              <a:rPr sz="1400" i="1" spc="-5" dirty="0">
                <a:solidFill>
                  <a:srgbClr val="4A4F53"/>
                </a:solidFill>
                <a:latin typeface="Arial"/>
                <a:cs typeface="Arial"/>
              </a:rPr>
              <a:t>was </a:t>
            </a:r>
            <a:r>
              <a:rPr sz="1400" i="1" dirty="0">
                <a:solidFill>
                  <a:srgbClr val="4A4F53"/>
                </a:solidFill>
                <a:latin typeface="Arial"/>
                <a:cs typeface="Arial"/>
              </a:rPr>
              <a:t>at Kitty </a:t>
            </a:r>
            <a:r>
              <a:rPr sz="1400" i="1" spc="-5" dirty="0">
                <a:solidFill>
                  <a:srgbClr val="4A4F53"/>
                </a:solidFill>
                <a:latin typeface="Arial"/>
                <a:cs typeface="Arial"/>
              </a:rPr>
              <a:t>Hawk </a:t>
            </a:r>
            <a:r>
              <a:rPr sz="1400" i="1" dirty="0">
                <a:solidFill>
                  <a:srgbClr val="4A4F53"/>
                </a:solidFill>
                <a:latin typeface="Arial"/>
                <a:cs typeface="Arial"/>
              </a:rPr>
              <a:t>in 1903 </a:t>
            </a:r>
            <a:r>
              <a:rPr sz="1400" i="1" spc="-5" dirty="0">
                <a:solidFill>
                  <a:srgbClr val="4A4F53"/>
                </a:solidFill>
                <a:latin typeface="Arial"/>
                <a:cs typeface="Arial"/>
              </a:rPr>
              <a:t>when </a:t>
            </a:r>
            <a:r>
              <a:rPr sz="1400" i="1" dirty="0">
                <a:solidFill>
                  <a:srgbClr val="4A4F53"/>
                </a:solidFill>
                <a:latin typeface="Arial"/>
                <a:cs typeface="Arial"/>
              </a:rPr>
              <a:t>Orville </a:t>
            </a:r>
            <a:r>
              <a:rPr sz="1400" i="1" spc="5" dirty="0">
                <a:solidFill>
                  <a:srgbClr val="4A4F53"/>
                </a:solidFill>
                <a:latin typeface="Arial"/>
                <a:cs typeface="Arial"/>
              </a:rPr>
              <a:t>Wright </a:t>
            </a:r>
            <a:r>
              <a:rPr sz="1400" i="1" dirty="0">
                <a:solidFill>
                  <a:srgbClr val="4A4F53"/>
                </a:solidFill>
                <a:latin typeface="Arial"/>
                <a:cs typeface="Arial"/>
              </a:rPr>
              <a:t>took off, and would have been </a:t>
            </a:r>
            <a:r>
              <a:rPr sz="1400" i="1" spc="-5" dirty="0">
                <a:solidFill>
                  <a:srgbClr val="4A4F53"/>
                </a:solidFill>
                <a:latin typeface="Arial"/>
                <a:cs typeface="Arial"/>
              </a:rPr>
              <a:t>farsighted  </a:t>
            </a:r>
            <a:r>
              <a:rPr sz="1400" i="1" dirty="0">
                <a:solidFill>
                  <a:srgbClr val="4A4F53"/>
                </a:solidFill>
                <a:latin typeface="Arial"/>
                <a:cs typeface="Arial"/>
              </a:rPr>
              <a:t>enough, and </a:t>
            </a:r>
            <a:r>
              <a:rPr sz="1400" i="1" spc="-5" dirty="0">
                <a:solidFill>
                  <a:srgbClr val="4A4F53"/>
                </a:solidFill>
                <a:latin typeface="Arial"/>
                <a:cs typeface="Arial"/>
              </a:rPr>
              <a:t>public-spirited </a:t>
            </a:r>
            <a:r>
              <a:rPr sz="1400" i="1" dirty="0">
                <a:solidFill>
                  <a:srgbClr val="4A4F53"/>
                </a:solidFill>
                <a:latin typeface="Arial"/>
                <a:cs typeface="Arial"/>
              </a:rPr>
              <a:t>enough -- I </a:t>
            </a:r>
            <a:r>
              <a:rPr sz="1400" i="1" spc="-5" dirty="0">
                <a:solidFill>
                  <a:srgbClr val="4A4F53"/>
                </a:solidFill>
                <a:latin typeface="Arial"/>
                <a:cs typeface="Arial"/>
              </a:rPr>
              <a:t>owed</a:t>
            </a:r>
            <a:r>
              <a:rPr sz="1400" i="1" spc="100" dirty="0">
                <a:solidFill>
                  <a:srgbClr val="4A4F5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A4F53"/>
                </a:solidFill>
                <a:latin typeface="Arial"/>
                <a:cs typeface="Arial"/>
              </a:rPr>
              <a:t>it to future capitalists -- to shoot them down…”</a:t>
            </a:r>
            <a:endParaRPr sz="1400">
              <a:latin typeface="Arial"/>
              <a:cs typeface="Arial"/>
            </a:endParaRPr>
          </a:p>
          <a:p>
            <a:pPr marR="536575" algn="r">
              <a:lnSpc>
                <a:spcPct val="100000"/>
              </a:lnSpc>
              <a:spcBef>
                <a:spcPts val="755"/>
              </a:spcBef>
            </a:pPr>
            <a:r>
              <a:rPr sz="1400" spc="-10" dirty="0">
                <a:solidFill>
                  <a:srgbClr val="4A4F53"/>
                </a:solidFill>
                <a:latin typeface="Arial"/>
                <a:cs typeface="Arial"/>
              </a:rPr>
              <a:t>Warren</a:t>
            </a:r>
            <a:r>
              <a:rPr sz="1400" spc="-100" dirty="0">
                <a:solidFill>
                  <a:srgbClr val="4A4F5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A4F53"/>
                </a:solidFill>
                <a:latin typeface="Arial"/>
                <a:cs typeface="Arial"/>
              </a:rPr>
              <a:t>Buffet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9000" y="342900"/>
            <a:ext cx="1676400" cy="36118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89153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1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20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78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83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4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46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851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0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014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71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77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834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34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99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502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60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66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170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828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333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99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496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153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65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316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821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327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984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49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147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7652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1310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481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8473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1978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5636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914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646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6303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80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3466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971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0629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4134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79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29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48027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8460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196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5623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9128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786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629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994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3453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711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0616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4122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7779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1284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94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44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2105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5610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9267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2773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62783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9936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344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709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0603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426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7766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1424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4929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587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209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559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9255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2760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6417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9923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3580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7086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1074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424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77539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141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4916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5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574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2079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3573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924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290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6405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006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3567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7073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0730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235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789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7139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5056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8561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8221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5724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892296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288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9639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0005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03555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721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0717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437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7880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1538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504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854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32206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35711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3936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42874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46532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003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53694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720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607052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6436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67867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152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75030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8688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8219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8585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89356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93014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9651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00024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03682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0718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0844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1435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1800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151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25170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2867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321808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7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35838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3934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4300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46506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50164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366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57326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60832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64489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7994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150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515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7866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82320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8582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89483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2988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96645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0015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36564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7314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10819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4476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7982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21639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25144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2880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3230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35965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9470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42975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46633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50138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53795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5730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6095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64464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812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71626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751319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78789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82294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8595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9457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93115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96620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00278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03783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07440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10945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14451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1810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21614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2527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28776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32434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35939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3959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4310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466076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50265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53770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57428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0933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4590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8095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7175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7525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78916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8242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85926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89584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93089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9674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0025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0391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07415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1107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14578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180831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8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21740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25245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2890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32408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3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36066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3957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3229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6734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50391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5389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57402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61060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64565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682228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717280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75385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788907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82548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860535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895588" y="0"/>
            <a:ext cx="3175" cy="891540"/>
          </a:xfrm>
          <a:custGeom>
            <a:avLst/>
            <a:gdLst/>
            <a:ahLst/>
            <a:cxnLst/>
            <a:rect l="l" t="t" r="r" b="b"/>
            <a:pathLst>
              <a:path w="3175" h="891540">
                <a:moveTo>
                  <a:pt x="0" y="891539"/>
                </a:moveTo>
                <a:lnTo>
                  <a:pt x="3047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932164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967216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003792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038843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075419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110471" y="0"/>
            <a:ext cx="1905" cy="891540"/>
          </a:xfrm>
          <a:custGeom>
            <a:avLst/>
            <a:gdLst/>
            <a:ahLst/>
            <a:cxnLst/>
            <a:rect l="l" t="t" r="r" b="b"/>
            <a:pathLst>
              <a:path w="1904" h="891540">
                <a:moveTo>
                  <a:pt x="0" y="891539"/>
                </a:moveTo>
                <a:lnTo>
                  <a:pt x="1524" y="0"/>
                </a:lnTo>
              </a:path>
            </a:pathLst>
          </a:custGeom>
          <a:ln w="12192">
            <a:solidFill>
              <a:srgbClr val="007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82751" y="4613147"/>
            <a:ext cx="384175" cy="356870"/>
          </a:xfrm>
          <a:custGeom>
            <a:avLst/>
            <a:gdLst/>
            <a:ahLst/>
            <a:cxnLst/>
            <a:rect l="l" t="t" r="r" b="b"/>
            <a:pathLst>
              <a:path w="384175" h="356870">
                <a:moveTo>
                  <a:pt x="192023" y="0"/>
                </a:moveTo>
                <a:lnTo>
                  <a:pt x="141027" y="6182"/>
                </a:lnTo>
                <a:lnTo>
                  <a:pt x="95170" y="23628"/>
                </a:lnTo>
                <a:lnTo>
                  <a:pt x="56297" y="50684"/>
                </a:lnTo>
                <a:lnTo>
                  <a:pt x="26249" y="85697"/>
                </a:lnTo>
                <a:lnTo>
                  <a:pt x="6869" y="127016"/>
                </a:lnTo>
                <a:lnTo>
                  <a:pt x="0" y="172986"/>
                </a:lnTo>
                <a:lnTo>
                  <a:pt x="7645" y="221429"/>
                </a:lnTo>
                <a:lnTo>
                  <a:pt x="29135" y="264559"/>
                </a:lnTo>
                <a:lnTo>
                  <a:pt x="62300" y="300453"/>
                </a:lnTo>
                <a:lnTo>
                  <a:pt x="104971" y="327190"/>
                </a:lnTo>
                <a:lnTo>
                  <a:pt x="154978" y="342849"/>
                </a:lnTo>
                <a:lnTo>
                  <a:pt x="165218" y="344791"/>
                </a:lnTo>
                <a:lnTo>
                  <a:pt x="173766" y="347251"/>
                </a:lnTo>
                <a:lnTo>
                  <a:pt x="180968" y="350951"/>
                </a:lnTo>
                <a:lnTo>
                  <a:pt x="187172" y="356615"/>
                </a:lnTo>
                <a:lnTo>
                  <a:pt x="193005" y="341468"/>
                </a:lnTo>
                <a:lnTo>
                  <a:pt x="196074" y="325208"/>
                </a:lnTo>
                <a:lnTo>
                  <a:pt x="175729" y="325208"/>
                </a:lnTo>
                <a:lnTo>
                  <a:pt x="128744" y="313997"/>
                </a:lnTo>
                <a:lnTo>
                  <a:pt x="87718" y="291566"/>
                </a:lnTo>
                <a:lnTo>
                  <a:pt x="55211" y="259518"/>
                </a:lnTo>
                <a:lnTo>
                  <a:pt x="33784" y="219457"/>
                </a:lnTo>
                <a:lnTo>
                  <a:pt x="25996" y="172986"/>
                </a:lnTo>
                <a:lnTo>
                  <a:pt x="34456" y="124748"/>
                </a:lnTo>
                <a:lnTo>
                  <a:pt x="58015" y="82857"/>
                </a:lnTo>
                <a:lnTo>
                  <a:pt x="93948" y="49824"/>
                </a:lnTo>
                <a:lnTo>
                  <a:pt x="139527" y="28162"/>
                </a:lnTo>
                <a:lnTo>
                  <a:pt x="192023" y="20383"/>
                </a:lnTo>
                <a:lnTo>
                  <a:pt x="280429" y="20383"/>
                </a:lnTo>
                <a:lnTo>
                  <a:pt x="243086" y="6182"/>
                </a:lnTo>
                <a:lnTo>
                  <a:pt x="192023" y="0"/>
                </a:lnTo>
                <a:close/>
              </a:path>
              <a:path w="384175" h="356870">
                <a:moveTo>
                  <a:pt x="280429" y="20383"/>
                </a:moveTo>
                <a:lnTo>
                  <a:pt x="192023" y="20383"/>
                </a:lnTo>
                <a:lnTo>
                  <a:pt x="244520" y="28162"/>
                </a:lnTo>
                <a:lnTo>
                  <a:pt x="290099" y="49824"/>
                </a:lnTo>
                <a:lnTo>
                  <a:pt x="326032" y="82857"/>
                </a:lnTo>
                <a:lnTo>
                  <a:pt x="349591" y="124748"/>
                </a:lnTo>
                <a:lnTo>
                  <a:pt x="358051" y="172986"/>
                </a:lnTo>
                <a:lnTo>
                  <a:pt x="350672" y="218201"/>
                </a:lnTo>
                <a:lnTo>
                  <a:pt x="330018" y="257976"/>
                </a:lnTo>
                <a:lnTo>
                  <a:pt x="298312" y="290312"/>
                </a:lnTo>
                <a:lnTo>
                  <a:pt x="257779" y="313208"/>
                </a:lnTo>
                <a:lnTo>
                  <a:pt x="210642" y="324662"/>
                </a:lnTo>
                <a:lnTo>
                  <a:pt x="210642" y="345236"/>
                </a:lnTo>
                <a:lnTo>
                  <a:pt x="257230" y="335789"/>
                </a:lnTo>
                <a:lnTo>
                  <a:pt x="298790" y="316815"/>
                </a:lnTo>
                <a:lnTo>
                  <a:pt x="333787" y="289682"/>
                </a:lnTo>
                <a:lnTo>
                  <a:pt x="360686" y="255755"/>
                </a:lnTo>
                <a:lnTo>
                  <a:pt x="377951" y="216401"/>
                </a:lnTo>
                <a:lnTo>
                  <a:pt x="384048" y="172986"/>
                </a:lnTo>
                <a:lnTo>
                  <a:pt x="377191" y="127016"/>
                </a:lnTo>
                <a:lnTo>
                  <a:pt x="357840" y="85697"/>
                </a:lnTo>
                <a:lnTo>
                  <a:pt x="327821" y="50684"/>
                </a:lnTo>
                <a:lnTo>
                  <a:pt x="288961" y="23628"/>
                </a:lnTo>
                <a:lnTo>
                  <a:pt x="280429" y="20383"/>
                </a:lnTo>
                <a:close/>
              </a:path>
              <a:path w="384175" h="356870">
                <a:moveTo>
                  <a:pt x="208960" y="242878"/>
                </a:moveTo>
                <a:lnTo>
                  <a:pt x="175285" y="242878"/>
                </a:lnTo>
                <a:lnTo>
                  <a:pt x="180873" y="243039"/>
                </a:lnTo>
                <a:lnTo>
                  <a:pt x="184280" y="246506"/>
                </a:lnTo>
                <a:lnTo>
                  <a:pt x="185432" y="253415"/>
                </a:lnTo>
                <a:lnTo>
                  <a:pt x="185432" y="281698"/>
                </a:lnTo>
                <a:lnTo>
                  <a:pt x="184843" y="293996"/>
                </a:lnTo>
                <a:lnTo>
                  <a:pt x="183053" y="306001"/>
                </a:lnTo>
                <a:lnTo>
                  <a:pt x="180026" y="316733"/>
                </a:lnTo>
                <a:lnTo>
                  <a:pt x="175729" y="325208"/>
                </a:lnTo>
                <a:lnTo>
                  <a:pt x="196074" y="325208"/>
                </a:lnTo>
                <a:lnTo>
                  <a:pt x="196562" y="322621"/>
                </a:lnTo>
                <a:lnTo>
                  <a:pt x="198336" y="303187"/>
                </a:lnTo>
                <a:lnTo>
                  <a:pt x="198721" y="289682"/>
                </a:lnTo>
                <a:lnTo>
                  <a:pt x="198818" y="253415"/>
                </a:lnTo>
                <a:lnTo>
                  <a:pt x="199968" y="246506"/>
                </a:lnTo>
                <a:lnTo>
                  <a:pt x="203373" y="243039"/>
                </a:lnTo>
                <a:lnTo>
                  <a:pt x="208960" y="242878"/>
                </a:lnTo>
                <a:close/>
              </a:path>
              <a:path w="384175" h="356870">
                <a:moveTo>
                  <a:pt x="146621" y="256908"/>
                </a:moveTo>
                <a:lnTo>
                  <a:pt x="117348" y="256908"/>
                </a:lnTo>
                <a:lnTo>
                  <a:pt x="123164" y="262407"/>
                </a:lnTo>
                <a:lnTo>
                  <a:pt x="123939" y="268833"/>
                </a:lnTo>
                <a:lnTo>
                  <a:pt x="146621" y="256908"/>
                </a:lnTo>
                <a:close/>
              </a:path>
              <a:path w="384175" h="356870">
                <a:moveTo>
                  <a:pt x="294550" y="242878"/>
                </a:moveTo>
                <a:lnTo>
                  <a:pt x="208960" y="242878"/>
                </a:lnTo>
                <a:lnTo>
                  <a:pt x="216661" y="245884"/>
                </a:lnTo>
                <a:lnTo>
                  <a:pt x="260299" y="268833"/>
                </a:lnTo>
                <a:lnTo>
                  <a:pt x="261073" y="262407"/>
                </a:lnTo>
                <a:lnTo>
                  <a:pt x="266890" y="256908"/>
                </a:lnTo>
                <a:lnTo>
                  <a:pt x="301027" y="256908"/>
                </a:lnTo>
                <a:lnTo>
                  <a:pt x="297738" y="249923"/>
                </a:lnTo>
                <a:lnTo>
                  <a:pt x="294627" y="243128"/>
                </a:lnTo>
                <a:lnTo>
                  <a:pt x="294550" y="242878"/>
                </a:lnTo>
                <a:close/>
              </a:path>
              <a:path w="384175" h="356870">
                <a:moveTo>
                  <a:pt x="96596" y="114769"/>
                </a:moveTo>
                <a:lnTo>
                  <a:pt x="96786" y="121564"/>
                </a:lnTo>
                <a:lnTo>
                  <a:pt x="93687" y="130924"/>
                </a:lnTo>
                <a:lnTo>
                  <a:pt x="81267" y="131114"/>
                </a:lnTo>
                <a:lnTo>
                  <a:pt x="46939" y="131114"/>
                </a:lnTo>
                <a:lnTo>
                  <a:pt x="53792" y="140000"/>
                </a:lnTo>
                <a:lnTo>
                  <a:pt x="58088" y="145648"/>
                </a:lnTo>
                <a:lnTo>
                  <a:pt x="61664" y="150511"/>
                </a:lnTo>
                <a:lnTo>
                  <a:pt x="66332" y="157010"/>
                </a:lnTo>
                <a:lnTo>
                  <a:pt x="69713" y="164787"/>
                </a:lnTo>
                <a:lnTo>
                  <a:pt x="68949" y="171581"/>
                </a:lnTo>
                <a:lnTo>
                  <a:pt x="65569" y="176964"/>
                </a:lnTo>
                <a:lnTo>
                  <a:pt x="61099" y="180505"/>
                </a:lnTo>
                <a:lnTo>
                  <a:pt x="95237" y="194830"/>
                </a:lnTo>
                <a:lnTo>
                  <a:pt x="101988" y="198753"/>
                </a:lnTo>
                <a:lnTo>
                  <a:pt x="105009" y="203465"/>
                </a:lnTo>
                <a:lnTo>
                  <a:pt x="103774" y="208727"/>
                </a:lnTo>
                <a:lnTo>
                  <a:pt x="97751" y="214299"/>
                </a:lnTo>
                <a:lnTo>
                  <a:pt x="84175" y="223113"/>
                </a:lnTo>
                <a:lnTo>
                  <a:pt x="88216" y="225206"/>
                </a:lnTo>
                <a:lnTo>
                  <a:pt x="91184" y="229125"/>
                </a:lnTo>
                <a:lnTo>
                  <a:pt x="92006" y="235041"/>
                </a:lnTo>
                <a:lnTo>
                  <a:pt x="89611" y="243128"/>
                </a:lnTo>
                <a:lnTo>
                  <a:pt x="86512" y="249923"/>
                </a:lnTo>
                <a:lnTo>
                  <a:pt x="79336" y="265163"/>
                </a:lnTo>
                <a:lnTo>
                  <a:pt x="104546" y="259841"/>
                </a:lnTo>
                <a:lnTo>
                  <a:pt x="117348" y="256908"/>
                </a:lnTo>
                <a:lnTo>
                  <a:pt x="146621" y="256908"/>
                </a:lnTo>
                <a:lnTo>
                  <a:pt x="167589" y="245884"/>
                </a:lnTo>
                <a:lnTo>
                  <a:pt x="175285" y="242878"/>
                </a:lnTo>
                <a:lnTo>
                  <a:pt x="294550" y="242878"/>
                </a:lnTo>
                <a:lnTo>
                  <a:pt x="292151" y="235041"/>
                </a:lnTo>
                <a:lnTo>
                  <a:pt x="292982" y="229125"/>
                </a:lnTo>
                <a:lnTo>
                  <a:pt x="295995" y="225206"/>
                </a:lnTo>
                <a:lnTo>
                  <a:pt x="300062" y="223113"/>
                </a:lnTo>
                <a:lnTo>
                  <a:pt x="286486" y="214299"/>
                </a:lnTo>
                <a:lnTo>
                  <a:pt x="280471" y="208727"/>
                </a:lnTo>
                <a:lnTo>
                  <a:pt x="279238" y="203465"/>
                </a:lnTo>
                <a:lnTo>
                  <a:pt x="282257" y="198753"/>
                </a:lnTo>
                <a:lnTo>
                  <a:pt x="289001" y="194830"/>
                </a:lnTo>
                <a:lnTo>
                  <a:pt x="323138" y="180505"/>
                </a:lnTo>
                <a:lnTo>
                  <a:pt x="318668" y="176964"/>
                </a:lnTo>
                <a:lnTo>
                  <a:pt x="315288" y="171581"/>
                </a:lnTo>
                <a:lnTo>
                  <a:pt x="314525" y="164787"/>
                </a:lnTo>
                <a:lnTo>
                  <a:pt x="317906" y="157010"/>
                </a:lnTo>
                <a:lnTo>
                  <a:pt x="324241" y="148393"/>
                </a:lnTo>
                <a:lnTo>
                  <a:pt x="329952" y="140871"/>
                </a:lnTo>
                <a:lnTo>
                  <a:pt x="140379" y="140871"/>
                </a:lnTo>
                <a:lnTo>
                  <a:pt x="131508" y="137718"/>
                </a:lnTo>
                <a:lnTo>
                  <a:pt x="119913" y="130264"/>
                </a:lnTo>
                <a:lnTo>
                  <a:pt x="108594" y="122805"/>
                </a:lnTo>
                <a:lnTo>
                  <a:pt x="96596" y="114769"/>
                </a:lnTo>
                <a:close/>
              </a:path>
              <a:path w="384175" h="356870">
                <a:moveTo>
                  <a:pt x="301027" y="256908"/>
                </a:moveTo>
                <a:lnTo>
                  <a:pt x="266890" y="256908"/>
                </a:lnTo>
                <a:lnTo>
                  <a:pt x="279692" y="259841"/>
                </a:lnTo>
                <a:lnTo>
                  <a:pt x="304914" y="265163"/>
                </a:lnTo>
                <a:lnTo>
                  <a:pt x="301027" y="256908"/>
                </a:lnTo>
                <a:close/>
              </a:path>
              <a:path w="384175" h="356870">
                <a:moveTo>
                  <a:pt x="147612" y="80251"/>
                </a:moveTo>
                <a:lnTo>
                  <a:pt x="149274" y="94526"/>
                </a:lnTo>
                <a:lnTo>
                  <a:pt x="150318" y="103270"/>
                </a:lnTo>
                <a:lnTo>
                  <a:pt x="151421" y="112033"/>
                </a:lnTo>
                <a:lnTo>
                  <a:pt x="153035" y="124498"/>
                </a:lnTo>
                <a:lnTo>
                  <a:pt x="152236" y="133332"/>
                </a:lnTo>
                <a:lnTo>
                  <a:pt x="147653" y="139099"/>
                </a:lnTo>
                <a:lnTo>
                  <a:pt x="140379" y="140871"/>
                </a:lnTo>
                <a:lnTo>
                  <a:pt x="243858" y="140871"/>
                </a:lnTo>
                <a:lnTo>
                  <a:pt x="236585" y="139099"/>
                </a:lnTo>
                <a:lnTo>
                  <a:pt x="232002" y="133332"/>
                </a:lnTo>
                <a:lnTo>
                  <a:pt x="231203" y="124498"/>
                </a:lnTo>
                <a:lnTo>
                  <a:pt x="233279" y="108754"/>
                </a:lnTo>
                <a:lnTo>
                  <a:pt x="235065" y="94058"/>
                </a:lnTo>
                <a:lnTo>
                  <a:pt x="236322" y="83026"/>
                </a:lnTo>
                <a:lnTo>
                  <a:pt x="161423" y="83026"/>
                </a:lnTo>
                <a:lnTo>
                  <a:pt x="154098" y="82903"/>
                </a:lnTo>
                <a:lnTo>
                  <a:pt x="147612" y="80251"/>
                </a:lnTo>
                <a:close/>
              </a:path>
              <a:path w="384175" h="356870">
                <a:moveTo>
                  <a:pt x="287642" y="114769"/>
                </a:moveTo>
                <a:lnTo>
                  <a:pt x="252729" y="137718"/>
                </a:lnTo>
                <a:lnTo>
                  <a:pt x="243858" y="140871"/>
                </a:lnTo>
                <a:lnTo>
                  <a:pt x="329952" y="140871"/>
                </a:lnTo>
                <a:lnTo>
                  <a:pt x="337399" y="131248"/>
                </a:lnTo>
                <a:lnTo>
                  <a:pt x="317612" y="131248"/>
                </a:lnTo>
                <a:lnTo>
                  <a:pt x="290563" y="130924"/>
                </a:lnTo>
                <a:lnTo>
                  <a:pt x="287451" y="121564"/>
                </a:lnTo>
                <a:lnTo>
                  <a:pt x="287642" y="114769"/>
                </a:lnTo>
                <a:close/>
              </a:path>
              <a:path w="384175" h="356870">
                <a:moveTo>
                  <a:pt x="337502" y="131114"/>
                </a:moveTo>
                <a:lnTo>
                  <a:pt x="317612" y="131248"/>
                </a:lnTo>
                <a:lnTo>
                  <a:pt x="337399" y="131248"/>
                </a:lnTo>
                <a:lnTo>
                  <a:pt x="337502" y="131114"/>
                </a:lnTo>
                <a:close/>
              </a:path>
              <a:path w="384175" h="356870">
                <a:moveTo>
                  <a:pt x="192023" y="35623"/>
                </a:moveTo>
                <a:lnTo>
                  <a:pt x="173786" y="73266"/>
                </a:lnTo>
                <a:lnTo>
                  <a:pt x="161423" y="83026"/>
                </a:lnTo>
                <a:lnTo>
                  <a:pt x="222816" y="83026"/>
                </a:lnTo>
                <a:lnTo>
                  <a:pt x="215852" y="80015"/>
                </a:lnTo>
                <a:lnTo>
                  <a:pt x="210451" y="73266"/>
                </a:lnTo>
                <a:lnTo>
                  <a:pt x="203971" y="60103"/>
                </a:lnTo>
                <a:lnTo>
                  <a:pt x="192023" y="35623"/>
                </a:lnTo>
                <a:close/>
              </a:path>
              <a:path w="384175" h="356870">
                <a:moveTo>
                  <a:pt x="236639" y="80251"/>
                </a:moveTo>
                <a:lnTo>
                  <a:pt x="230145" y="82903"/>
                </a:lnTo>
                <a:lnTo>
                  <a:pt x="222816" y="83026"/>
                </a:lnTo>
                <a:lnTo>
                  <a:pt x="236322" y="83026"/>
                </a:lnTo>
                <a:lnTo>
                  <a:pt x="236639" y="80251"/>
                </a:lnTo>
                <a:close/>
              </a:path>
            </a:pathLst>
          </a:custGeom>
          <a:solidFill>
            <a:srgbClr val="007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14527" y="108204"/>
            <a:ext cx="627888" cy="766572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98931" y="185928"/>
            <a:ext cx="568451" cy="63398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23900" y="108204"/>
            <a:ext cx="777240" cy="766572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057655" y="185928"/>
            <a:ext cx="1360932" cy="633984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75104" y="108204"/>
            <a:ext cx="827532" cy="766572"/>
          </a:xfrm>
          <a:prstGeom prst="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359151" y="185928"/>
            <a:ext cx="798576" cy="633984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784348" y="108204"/>
            <a:ext cx="647700" cy="766572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988564" y="185928"/>
            <a:ext cx="1001267" cy="633984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616452" y="108204"/>
            <a:ext cx="647700" cy="766572"/>
          </a:xfrm>
          <a:prstGeom prst="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820667" y="185928"/>
            <a:ext cx="1918715" cy="633984"/>
          </a:xfrm>
          <a:prstGeom prst="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364479" y="108204"/>
            <a:ext cx="653796" cy="766572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574791" y="185928"/>
            <a:ext cx="1124712" cy="633984"/>
          </a:xfrm>
          <a:prstGeom prst="rect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362700" y="185928"/>
            <a:ext cx="1045463" cy="633984"/>
          </a:xfrm>
          <a:prstGeom prst="rect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034783" y="108204"/>
            <a:ext cx="1196340" cy="766572"/>
          </a:xfrm>
          <a:prstGeom prst="rect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180">
              <a:lnSpc>
                <a:spcPct val="100000"/>
              </a:lnSpc>
            </a:pPr>
            <a:r>
              <a:rPr sz="2500" u="none" spc="-15" dirty="0">
                <a:solidFill>
                  <a:srgbClr val="FFFFFF"/>
                </a:solidFill>
              </a:rPr>
              <a:t>S</a:t>
            </a:r>
            <a:r>
              <a:rPr sz="2000" u="none" spc="-15" dirty="0">
                <a:solidFill>
                  <a:srgbClr val="FFFFFF"/>
                </a:solidFill>
              </a:rPr>
              <a:t>O</a:t>
            </a:r>
            <a:r>
              <a:rPr sz="2500" u="none" spc="-15" dirty="0">
                <a:solidFill>
                  <a:srgbClr val="FFFFFF"/>
                </a:solidFill>
              </a:rPr>
              <a:t>, </a:t>
            </a:r>
            <a:r>
              <a:rPr sz="2500" u="none" spc="-40" dirty="0">
                <a:solidFill>
                  <a:srgbClr val="FFFFFF"/>
                </a:solidFill>
              </a:rPr>
              <a:t>S</a:t>
            </a:r>
            <a:r>
              <a:rPr sz="2000" u="none" spc="-40" dirty="0">
                <a:solidFill>
                  <a:srgbClr val="FFFFFF"/>
                </a:solidFill>
              </a:rPr>
              <a:t>ERIOUSLY</a:t>
            </a:r>
            <a:r>
              <a:rPr sz="2500" u="none" spc="-40" dirty="0">
                <a:solidFill>
                  <a:srgbClr val="FFFFFF"/>
                </a:solidFill>
              </a:rPr>
              <a:t>, </a:t>
            </a:r>
            <a:r>
              <a:rPr sz="2500" u="none" spc="-5" dirty="0">
                <a:solidFill>
                  <a:srgbClr val="FFFFFF"/>
                </a:solidFill>
              </a:rPr>
              <a:t>H</a:t>
            </a:r>
            <a:r>
              <a:rPr sz="2000" u="none" spc="-5" dirty="0">
                <a:solidFill>
                  <a:srgbClr val="FFFFFF"/>
                </a:solidFill>
              </a:rPr>
              <a:t>OW </a:t>
            </a:r>
            <a:r>
              <a:rPr sz="2500" u="none" spc="-10" dirty="0">
                <a:solidFill>
                  <a:srgbClr val="FFFFFF"/>
                </a:solidFill>
              </a:rPr>
              <a:t>C</a:t>
            </a:r>
            <a:r>
              <a:rPr sz="2000" u="none" spc="-10" dirty="0">
                <a:solidFill>
                  <a:srgbClr val="FFFFFF"/>
                </a:solidFill>
              </a:rPr>
              <a:t>OULD </a:t>
            </a:r>
            <a:r>
              <a:rPr sz="2500" u="none" spc="-15" dirty="0">
                <a:solidFill>
                  <a:srgbClr val="FFFFFF"/>
                </a:solidFill>
              </a:rPr>
              <a:t>C</a:t>
            </a:r>
            <a:r>
              <a:rPr sz="2000" u="none" spc="-15" dirty="0">
                <a:solidFill>
                  <a:srgbClr val="FFFFFF"/>
                </a:solidFill>
              </a:rPr>
              <a:t>ORPORATIONS </a:t>
            </a:r>
            <a:r>
              <a:rPr sz="2500" u="none" spc="-5" dirty="0">
                <a:solidFill>
                  <a:srgbClr val="FFFFFF"/>
                </a:solidFill>
              </a:rPr>
              <a:t>B</a:t>
            </a:r>
            <a:r>
              <a:rPr sz="2000" u="none" spc="-5" dirty="0">
                <a:solidFill>
                  <a:srgbClr val="FFFFFF"/>
                </a:solidFill>
              </a:rPr>
              <a:t>ENEFIT FROM </a:t>
            </a:r>
            <a:r>
              <a:rPr sz="2000" u="none" spc="85" dirty="0">
                <a:solidFill>
                  <a:srgbClr val="FFFFFF"/>
                </a:solidFill>
              </a:rPr>
              <a:t> </a:t>
            </a:r>
            <a:r>
              <a:rPr sz="2500" u="none" spc="-5" dirty="0">
                <a:solidFill>
                  <a:srgbClr val="FFFFFF"/>
                </a:solidFill>
              </a:rPr>
              <a:t>NDC?</a:t>
            </a:r>
            <a:endParaRPr sz="2500"/>
          </a:p>
        </p:txBody>
      </p:sp>
      <p:sp>
        <p:nvSpPr>
          <p:cNvPr id="275" name="object 275"/>
          <p:cNvSpPr txBox="1"/>
          <p:nvPr/>
        </p:nvSpPr>
        <p:spPr>
          <a:xfrm>
            <a:off x="8757031" y="4781194"/>
            <a:ext cx="9017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B79A7D"/>
                </a:solidFill>
                <a:latin typeface="Calibri"/>
                <a:cs typeface="Calibri"/>
              </a:rPr>
              <a:t>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643229" y="1316735"/>
            <a:ext cx="7629525" cy="264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1A71"/>
              </a:buClr>
              <a:buFont typeface="Arial"/>
              <a:buChar char="•"/>
              <a:tabLst>
                <a:tab pos="355600" algn="l"/>
              </a:tabLst>
            </a:pPr>
            <a:r>
              <a:rPr sz="1800" spc="-15" dirty="0">
                <a:solidFill>
                  <a:srgbClr val="0075AF"/>
                </a:solidFill>
                <a:latin typeface="Calibri"/>
                <a:cs typeface="Calibri"/>
              </a:rPr>
              <a:t>Let’s </a:t>
            </a:r>
            <a:r>
              <a:rPr sz="1800" spc="-10" dirty="0">
                <a:solidFill>
                  <a:srgbClr val="0075AF"/>
                </a:solidFill>
                <a:latin typeface="Calibri"/>
                <a:cs typeface="Calibri"/>
              </a:rPr>
              <a:t>talk </a:t>
            </a:r>
            <a:r>
              <a:rPr sz="1800" spc="-5" dirty="0">
                <a:solidFill>
                  <a:srgbClr val="0075AF"/>
                </a:solidFill>
                <a:latin typeface="Calibri"/>
                <a:cs typeface="Calibri"/>
              </a:rPr>
              <a:t>about </a:t>
            </a:r>
            <a:r>
              <a:rPr sz="1800" spc="-10" dirty="0">
                <a:solidFill>
                  <a:srgbClr val="0075AF"/>
                </a:solidFill>
                <a:latin typeface="Calibri"/>
                <a:cs typeface="Calibri"/>
              </a:rPr>
              <a:t>your </a:t>
            </a:r>
            <a:r>
              <a:rPr sz="1800" spc="-5" dirty="0">
                <a:solidFill>
                  <a:srgbClr val="0075AF"/>
                </a:solidFill>
                <a:latin typeface="Calibri"/>
                <a:cs typeface="Calibri"/>
              </a:rPr>
              <a:t>“Prime Objectives” </a:t>
            </a:r>
            <a:r>
              <a:rPr sz="1800" spc="-10" dirty="0">
                <a:solidFill>
                  <a:srgbClr val="0075AF"/>
                </a:solidFill>
                <a:latin typeface="Calibri"/>
                <a:cs typeface="Calibri"/>
              </a:rPr>
              <a:t>(Star</a:t>
            </a:r>
            <a:r>
              <a:rPr sz="1800" spc="100" dirty="0">
                <a:solidFill>
                  <a:srgbClr val="0075A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75AF"/>
                </a:solidFill>
                <a:latin typeface="Calibri"/>
                <a:cs typeface="Calibri"/>
              </a:rPr>
              <a:t>Trek)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1A71"/>
              </a:buClr>
              <a:buFont typeface="Arial"/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527685" lvl="1" indent="-342900">
              <a:lnSpc>
                <a:spcPct val="100000"/>
              </a:lnSpc>
              <a:buClr>
                <a:srgbClr val="001A71"/>
              </a:buClr>
              <a:buAutoNum type="arabicPeriod"/>
              <a:tabLst>
                <a:tab pos="528320" algn="l"/>
              </a:tabLst>
            </a:pPr>
            <a:r>
              <a:rPr sz="1600" spc="-5" dirty="0">
                <a:solidFill>
                  <a:srgbClr val="00A2AC"/>
                </a:solidFill>
                <a:latin typeface="Calibri"/>
                <a:cs typeface="Calibri"/>
              </a:rPr>
              <a:t>Maximizing the </a:t>
            </a:r>
            <a:r>
              <a:rPr sz="1600" spc="-10" dirty="0">
                <a:solidFill>
                  <a:srgbClr val="00A2AC"/>
                </a:solidFill>
                <a:latin typeface="Calibri"/>
                <a:cs typeface="Calibri"/>
              </a:rPr>
              <a:t>value </a:t>
            </a:r>
            <a:r>
              <a:rPr sz="1600" spc="-5" dirty="0">
                <a:solidFill>
                  <a:srgbClr val="00A2AC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00A2AC"/>
                </a:solidFill>
                <a:latin typeface="Calibri"/>
                <a:cs typeface="Calibri"/>
              </a:rPr>
              <a:t>every </a:t>
            </a:r>
            <a:r>
              <a:rPr sz="1600" spc="-5" dirty="0">
                <a:solidFill>
                  <a:srgbClr val="00A2AC"/>
                </a:solidFill>
                <a:latin typeface="Calibri"/>
                <a:cs typeface="Calibri"/>
              </a:rPr>
              <a:t>dollar </a:t>
            </a:r>
            <a:r>
              <a:rPr sz="1600" spc="-15" dirty="0">
                <a:solidFill>
                  <a:srgbClr val="00A2AC"/>
                </a:solidFill>
                <a:latin typeface="Calibri"/>
                <a:cs typeface="Calibri"/>
              </a:rPr>
              <a:t>your </a:t>
            </a:r>
            <a:r>
              <a:rPr sz="1600" spc="-10" dirty="0">
                <a:solidFill>
                  <a:srgbClr val="00A2AC"/>
                </a:solidFill>
                <a:latin typeface="Calibri"/>
                <a:cs typeface="Calibri"/>
              </a:rPr>
              <a:t>organizations spend </a:t>
            </a:r>
            <a:r>
              <a:rPr sz="1600" spc="-5" dirty="0">
                <a:solidFill>
                  <a:srgbClr val="00A2AC"/>
                </a:solidFill>
                <a:latin typeface="Calibri"/>
                <a:cs typeface="Calibri"/>
              </a:rPr>
              <a:t>on</a:t>
            </a:r>
            <a:r>
              <a:rPr sz="1600" spc="120" dirty="0">
                <a:solidFill>
                  <a:srgbClr val="00A2AC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00A2AC"/>
                </a:solidFill>
                <a:latin typeface="Calibri"/>
                <a:cs typeface="Calibri"/>
              </a:rPr>
              <a:t>Travel</a:t>
            </a:r>
            <a:endParaRPr sz="1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3"/>
              </a:spcBef>
              <a:buClr>
                <a:srgbClr val="001A71"/>
              </a:buClr>
              <a:buFont typeface="Calibri"/>
              <a:buAutoNum type="arabicPeriod"/>
            </a:pPr>
            <a:endParaRPr sz="2300">
              <a:latin typeface="Times New Roman"/>
              <a:cs typeface="Times New Roman"/>
            </a:endParaRPr>
          </a:p>
          <a:p>
            <a:pPr marL="527685" lvl="1" indent="-342900">
              <a:lnSpc>
                <a:spcPct val="100000"/>
              </a:lnSpc>
              <a:buClr>
                <a:srgbClr val="001A71"/>
              </a:buClr>
              <a:buAutoNum type="arabicPeriod"/>
              <a:tabLst>
                <a:tab pos="528320" algn="l"/>
              </a:tabLst>
            </a:pPr>
            <a:r>
              <a:rPr sz="1600" spc="-5" dirty="0">
                <a:solidFill>
                  <a:srgbClr val="00A2AC"/>
                </a:solidFill>
                <a:latin typeface="Calibri"/>
                <a:cs typeface="Calibri"/>
              </a:rPr>
              <a:t>Give </a:t>
            </a:r>
            <a:r>
              <a:rPr sz="1600" spc="-15" dirty="0">
                <a:solidFill>
                  <a:srgbClr val="00A2AC"/>
                </a:solidFill>
                <a:latin typeface="Calibri"/>
                <a:cs typeface="Calibri"/>
              </a:rPr>
              <a:t>your travelers </a:t>
            </a:r>
            <a:r>
              <a:rPr sz="1600" spc="-5" dirty="0">
                <a:solidFill>
                  <a:srgbClr val="00A2AC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00A2AC"/>
                </a:solidFill>
                <a:latin typeface="Calibri"/>
                <a:cs typeface="Calibri"/>
              </a:rPr>
              <a:t>best </a:t>
            </a:r>
            <a:r>
              <a:rPr sz="1600" spc="-15" dirty="0">
                <a:solidFill>
                  <a:srgbClr val="00A2AC"/>
                </a:solidFill>
                <a:latin typeface="Calibri"/>
                <a:cs typeface="Calibri"/>
              </a:rPr>
              <a:t>travel </a:t>
            </a:r>
            <a:r>
              <a:rPr sz="1600" spc="-10" dirty="0">
                <a:solidFill>
                  <a:srgbClr val="00A2AC"/>
                </a:solidFill>
                <a:latin typeface="Calibri"/>
                <a:cs typeface="Calibri"/>
              </a:rPr>
              <a:t>experience </a:t>
            </a:r>
            <a:r>
              <a:rPr sz="1600" spc="-5" dirty="0">
                <a:solidFill>
                  <a:srgbClr val="00A2AC"/>
                </a:solidFill>
                <a:latin typeface="Calibri"/>
                <a:cs typeface="Calibri"/>
              </a:rPr>
              <a:t>possible </a:t>
            </a:r>
            <a:r>
              <a:rPr sz="1600" spc="-15" dirty="0">
                <a:solidFill>
                  <a:srgbClr val="00A2AC"/>
                </a:solidFill>
                <a:latin typeface="Calibri"/>
                <a:cs typeface="Calibri"/>
              </a:rPr>
              <a:t>for </a:t>
            </a:r>
            <a:r>
              <a:rPr sz="1600" spc="-5" dirty="0">
                <a:solidFill>
                  <a:srgbClr val="00A2AC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00A2AC"/>
                </a:solidFill>
                <a:latin typeface="Calibri"/>
                <a:cs typeface="Calibri"/>
              </a:rPr>
              <a:t>money </a:t>
            </a:r>
            <a:r>
              <a:rPr sz="1600" spc="-15" dirty="0">
                <a:solidFill>
                  <a:srgbClr val="00A2AC"/>
                </a:solidFill>
                <a:latin typeface="Calibri"/>
                <a:cs typeface="Calibri"/>
              </a:rPr>
              <a:t>you</a:t>
            </a:r>
            <a:r>
              <a:rPr sz="1600" spc="229" dirty="0">
                <a:solidFill>
                  <a:srgbClr val="00A2A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A2AC"/>
                </a:solidFill>
                <a:latin typeface="Calibri"/>
                <a:cs typeface="Calibri"/>
              </a:rPr>
              <a:t>spend</a:t>
            </a:r>
            <a:endParaRPr sz="1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6"/>
              </a:spcBef>
              <a:buClr>
                <a:srgbClr val="001A71"/>
              </a:buClr>
              <a:buFont typeface="Calibri"/>
              <a:buAutoNum type="arabicPeriod"/>
            </a:pPr>
            <a:endParaRPr sz="2300">
              <a:latin typeface="Times New Roman"/>
              <a:cs typeface="Times New Roman"/>
            </a:endParaRPr>
          </a:p>
          <a:p>
            <a:pPr marL="527685" lvl="1" indent="-342900">
              <a:lnSpc>
                <a:spcPct val="100000"/>
              </a:lnSpc>
              <a:buClr>
                <a:srgbClr val="001A71"/>
              </a:buClr>
              <a:buFont typeface="Calibri"/>
              <a:buAutoNum type="arabicPeriod"/>
              <a:tabLst>
                <a:tab pos="528320" algn="l"/>
              </a:tabLst>
            </a:pPr>
            <a:r>
              <a:rPr sz="1600" spc="-15" dirty="0">
                <a:solidFill>
                  <a:srgbClr val="00A2AC"/>
                </a:solidFill>
                <a:latin typeface="Calibri"/>
                <a:cs typeface="Calibri"/>
              </a:rPr>
              <a:t>Leverage </a:t>
            </a:r>
            <a:r>
              <a:rPr sz="1600" spc="-10" dirty="0">
                <a:solidFill>
                  <a:srgbClr val="00A2AC"/>
                </a:solidFill>
                <a:latin typeface="Calibri"/>
                <a:cs typeface="Calibri"/>
              </a:rPr>
              <a:t>your </a:t>
            </a:r>
            <a:r>
              <a:rPr sz="1600" spc="-15" dirty="0">
                <a:solidFill>
                  <a:srgbClr val="00A2AC"/>
                </a:solidFill>
                <a:latin typeface="Calibri"/>
                <a:cs typeface="Calibri"/>
              </a:rPr>
              <a:t>organization’s </a:t>
            </a:r>
            <a:r>
              <a:rPr sz="1600" spc="-5" dirty="0">
                <a:solidFill>
                  <a:srgbClr val="00A2AC"/>
                </a:solidFill>
                <a:latin typeface="Calibri"/>
                <a:cs typeface="Calibri"/>
              </a:rPr>
              <a:t>voice </a:t>
            </a:r>
            <a:r>
              <a:rPr sz="1600" spc="-15" dirty="0">
                <a:solidFill>
                  <a:srgbClr val="00A2AC"/>
                </a:solidFill>
                <a:latin typeface="Calibri"/>
                <a:cs typeface="Calibri"/>
              </a:rPr>
              <a:t>for </a:t>
            </a:r>
            <a:r>
              <a:rPr sz="1600" spc="-10" dirty="0">
                <a:solidFill>
                  <a:srgbClr val="00A2AC"/>
                </a:solidFill>
                <a:latin typeface="Calibri"/>
                <a:cs typeface="Calibri"/>
              </a:rPr>
              <a:t>tailored offerings </a:t>
            </a:r>
            <a:r>
              <a:rPr sz="1600" spc="-5" dirty="0">
                <a:solidFill>
                  <a:srgbClr val="00A2AC"/>
                </a:solidFill>
                <a:latin typeface="Calibri"/>
                <a:cs typeface="Calibri"/>
              </a:rPr>
              <a:t>and unique </a:t>
            </a:r>
            <a:r>
              <a:rPr sz="1600" spc="-10" dirty="0">
                <a:solidFill>
                  <a:srgbClr val="00A2AC"/>
                </a:solidFill>
                <a:latin typeface="Calibri"/>
                <a:cs typeface="Calibri"/>
              </a:rPr>
              <a:t>value</a:t>
            </a:r>
            <a:r>
              <a:rPr sz="1600" spc="140" dirty="0">
                <a:solidFill>
                  <a:srgbClr val="00A2A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A2AC"/>
                </a:solidFill>
                <a:latin typeface="Calibri"/>
                <a:cs typeface="Calibri"/>
              </a:rPr>
              <a:t>propositions</a:t>
            </a:r>
            <a:endParaRPr sz="1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3"/>
              </a:spcBef>
              <a:buClr>
                <a:srgbClr val="001A71"/>
              </a:buClr>
              <a:buFont typeface="Calibri"/>
              <a:buAutoNum type="arabicPeriod"/>
            </a:pPr>
            <a:endParaRPr sz="2300">
              <a:latin typeface="Times New Roman"/>
              <a:cs typeface="Times New Roman"/>
            </a:endParaRPr>
          </a:p>
          <a:p>
            <a:pPr marL="527685" lvl="1" indent="-342900">
              <a:lnSpc>
                <a:spcPct val="100000"/>
              </a:lnSpc>
              <a:buClr>
                <a:srgbClr val="001A71"/>
              </a:buClr>
              <a:buAutoNum type="arabicPeriod"/>
              <a:tabLst>
                <a:tab pos="528320" algn="l"/>
              </a:tabLst>
            </a:pPr>
            <a:r>
              <a:rPr sz="1600" spc="-10" dirty="0">
                <a:solidFill>
                  <a:srgbClr val="00A2AC"/>
                </a:solidFill>
                <a:latin typeface="Calibri"/>
                <a:cs typeface="Calibri"/>
              </a:rPr>
              <a:t>Guard </a:t>
            </a:r>
            <a:r>
              <a:rPr sz="1600" spc="-5" dirty="0">
                <a:solidFill>
                  <a:srgbClr val="00A2AC"/>
                </a:solidFill>
                <a:latin typeface="Calibri"/>
                <a:cs typeface="Calibri"/>
              </a:rPr>
              <a:t>and enhance the duty of </a:t>
            </a:r>
            <a:r>
              <a:rPr sz="1600" spc="-15" dirty="0">
                <a:solidFill>
                  <a:srgbClr val="00A2AC"/>
                </a:solidFill>
                <a:latin typeface="Calibri"/>
                <a:cs typeface="Calibri"/>
              </a:rPr>
              <a:t>care your </a:t>
            </a:r>
            <a:r>
              <a:rPr sz="1600" spc="-10" dirty="0">
                <a:solidFill>
                  <a:srgbClr val="00A2AC"/>
                </a:solidFill>
                <a:latin typeface="Calibri"/>
                <a:cs typeface="Calibri"/>
              </a:rPr>
              <a:t>operations provide </a:t>
            </a:r>
            <a:r>
              <a:rPr sz="1600" spc="-15" dirty="0">
                <a:solidFill>
                  <a:srgbClr val="00A2AC"/>
                </a:solidFill>
                <a:latin typeface="Calibri"/>
                <a:cs typeface="Calibri"/>
              </a:rPr>
              <a:t>your</a:t>
            </a:r>
            <a:r>
              <a:rPr sz="1600" spc="155" dirty="0">
                <a:solidFill>
                  <a:srgbClr val="00A2A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A2AC"/>
                </a:solidFill>
                <a:latin typeface="Calibri"/>
                <a:cs typeface="Calibri"/>
              </a:rPr>
              <a:t>organization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468630" y="4543805"/>
            <a:ext cx="792480" cy="477520"/>
          </a:xfrm>
          <a:custGeom>
            <a:avLst/>
            <a:gdLst/>
            <a:ahLst/>
            <a:cxnLst/>
            <a:rect l="l" t="t" r="r" b="b"/>
            <a:pathLst>
              <a:path w="792480" h="477520">
                <a:moveTo>
                  <a:pt x="0" y="477012"/>
                </a:moveTo>
                <a:lnTo>
                  <a:pt x="792480" y="477012"/>
                </a:lnTo>
                <a:lnTo>
                  <a:pt x="792480" y="0"/>
                </a:lnTo>
                <a:lnTo>
                  <a:pt x="0" y="0"/>
                </a:lnTo>
                <a:lnTo>
                  <a:pt x="0" y="477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68630" y="4543805"/>
            <a:ext cx="792480" cy="477520"/>
          </a:xfrm>
          <a:custGeom>
            <a:avLst/>
            <a:gdLst/>
            <a:ahLst/>
            <a:cxnLst/>
            <a:rect l="l" t="t" r="r" b="b"/>
            <a:pathLst>
              <a:path w="792480" h="477520">
                <a:moveTo>
                  <a:pt x="0" y="477012"/>
                </a:moveTo>
                <a:lnTo>
                  <a:pt x="792480" y="477012"/>
                </a:lnTo>
                <a:lnTo>
                  <a:pt x="792480" y="0"/>
                </a:lnTo>
                <a:lnTo>
                  <a:pt x="0" y="0"/>
                </a:lnTo>
                <a:lnTo>
                  <a:pt x="0" y="4770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868</Words>
  <Application>Microsoft Macintosh PowerPoint</Application>
  <PresentationFormat>On-screen Show (16:9)</PresentationFormat>
  <Paragraphs>180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IATA   NDC: The Good, the Bad, &amp; the Interesting</vt:lpstr>
      <vt:lpstr>Agenda </vt:lpstr>
      <vt:lpstr>WHAT IS NDC?</vt:lpstr>
      <vt:lpstr>HOW AIRLINES ARE SELLING TO THE OUTSIDE  WORLD</vt:lpstr>
      <vt:lpstr>HOW MIGHT AIRLINES SELL MORE  INTELLIGENTLY</vt:lpstr>
      <vt:lpstr> From this…… </vt:lpstr>
      <vt:lpstr> … to this! </vt:lpstr>
      <vt:lpstr>WHY IS THIS SO IMPORTANT TO AIRLINES? (COMPLIMENTS OF   AC)</vt:lpstr>
      <vt:lpstr>SO, SERIOUSLY, HOW COULD CORPORATIONS BENEFIT FROM  NDC?</vt:lpstr>
      <vt:lpstr>Agenda </vt:lpstr>
      <vt:lpstr>Travelport strategy overview </vt:lpstr>
      <vt:lpstr>Travelport strategy – an aside on ancillaries </vt:lpstr>
      <vt:lpstr>IATA new distribution capability </vt:lpstr>
      <vt:lpstr> Travelport’s view of carrier goals for NDC </vt:lpstr>
      <vt:lpstr>Travelport Merchandising Suite </vt:lpstr>
      <vt:lpstr>WHO WINS?</vt:lpstr>
      <vt:lpstr>Agenda </vt:lpstr>
      <vt:lpstr> Let’s take a test flight! </vt:lpstr>
      <vt:lpstr>What agents see</vt:lpstr>
      <vt:lpstr>PowerPoint Presentation</vt:lpstr>
      <vt:lpstr>PowerPoint Presentation</vt:lpstr>
      <vt:lpstr>PowerPoint Presentation</vt:lpstr>
      <vt:lpstr>Branded fare  name</vt:lpstr>
      <vt:lpstr>Airline  imagery</vt:lpstr>
      <vt:lpstr>PowerPoint Presentation</vt:lpstr>
      <vt:lpstr>PowerPoint Presentation</vt:lpstr>
      <vt:lpstr>Upsell price  and message</vt:lpstr>
      <vt:lpstr>Link to fare  comparison  table</vt:lpstr>
      <vt:lpstr>Branded Fares benefit too! </vt:lpstr>
      <vt:lpstr>PowerPoint Presentation</vt:lpstr>
      <vt:lpstr>Rich content  description  and  indicative  price</vt:lpstr>
      <vt:lpstr>Fare  differential  to higher  branded fare</vt:lpstr>
      <vt:lpstr>Agenda </vt:lpstr>
      <vt:lpstr>Summary: What are we all working towards?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Gina.Banks@travelport.com</dc:creator>
  <cp:lastModifiedBy>Bill Florence</cp:lastModifiedBy>
  <cp:revision>3</cp:revision>
  <dcterms:created xsi:type="dcterms:W3CDTF">2015-11-19T00:56:37Z</dcterms:created>
  <dcterms:modified xsi:type="dcterms:W3CDTF">2015-11-19T02:32:18Z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2015-11-18T00:00:00Z</vt:filetime>
  </property>
</Properties>
</file>