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9" r:id="rId2"/>
    <p:sldId id="268" r:id="rId3"/>
    <p:sldId id="286" r:id="rId4"/>
    <p:sldId id="270" r:id="rId5"/>
    <p:sldId id="271" r:id="rId6"/>
    <p:sldId id="272" r:id="rId7"/>
    <p:sldId id="273" r:id="rId8"/>
    <p:sldId id="285" r:id="rId9"/>
    <p:sldId id="274" r:id="rId10"/>
    <p:sldId id="275" r:id="rId11"/>
    <p:sldId id="276" r:id="rId12"/>
    <p:sldId id="277" r:id="rId13"/>
    <p:sldId id="278" r:id="rId14"/>
    <p:sldId id="287" r:id="rId15"/>
    <p:sldId id="279" r:id="rId16"/>
  </p:sldIdLst>
  <p:sldSz cx="9144000" cy="5143500" type="screen16x9"/>
  <p:notesSz cx="6989763" cy="9275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E5C"/>
    <a:srgbClr val="14539E"/>
    <a:srgbClr val="FFFF00"/>
    <a:srgbClr val="FFFF66"/>
    <a:srgbClr val="E5BB28"/>
    <a:srgbClr val="B41F32"/>
    <a:srgbClr val="808F39"/>
    <a:srgbClr val="622976"/>
    <a:srgbClr val="005688"/>
    <a:srgbClr val="0078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4622" autoAdjust="0"/>
  </p:normalViewPr>
  <p:slideViewPr>
    <p:cSldViewPr>
      <p:cViewPr varScale="1">
        <p:scale>
          <a:sx n="87" d="100"/>
          <a:sy n="87" d="100"/>
        </p:scale>
        <p:origin x="667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1968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28899" cy="463788"/>
          </a:xfrm>
          <a:prstGeom prst="rect">
            <a:avLst/>
          </a:prstGeom>
        </p:spPr>
        <p:txBody>
          <a:bodyPr vert="horz" lIns="91504" tIns="45753" rIns="91504" bIns="4575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9250" y="0"/>
            <a:ext cx="3028899" cy="463788"/>
          </a:xfrm>
          <a:prstGeom prst="rect">
            <a:avLst/>
          </a:prstGeom>
        </p:spPr>
        <p:txBody>
          <a:bodyPr vert="horz" lIns="91504" tIns="45753" rIns="91504" bIns="45753" rtlCol="0"/>
          <a:lstStyle>
            <a:lvl1pPr algn="r">
              <a:defRPr sz="1200"/>
            </a:lvl1pPr>
          </a:lstStyle>
          <a:p>
            <a:fld id="{6E4AD69D-1650-4C0D-8645-76F8879C12A0}" type="datetimeFigureOut">
              <a:rPr lang="en-US" smtClean="0"/>
              <a:t>11/18/2015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696913"/>
            <a:ext cx="6180137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4" tIns="45753" rIns="91504" bIns="4575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977" y="4405990"/>
            <a:ext cx="5591810" cy="4174094"/>
          </a:xfrm>
          <a:prstGeom prst="rect">
            <a:avLst/>
          </a:prstGeom>
        </p:spPr>
        <p:txBody>
          <a:bodyPr vert="horz" lIns="91504" tIns="45753" rIns="91504" bIns="4575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10365"/>
            <a:ext cx="3028899" cy="463788"/>
          </a:xfrm>
          <a:prstGeom prst="rect">
            <a:avLst/>
          </a:prstGeom>
        </p:spPr>
        <p:txBody>
          <a:bodyPr vert="horz" lIns="91504" tIns="45753" rIns="91504" bIns="4575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9250" y="8810365"/>
            <a:ext cx="3028899" cy="463788"/>
          </a:xfrm>
          <a:prstGeom prst="rect">
            <a:avLst/>
          </a:prstGeom>
        </p:spPr>
        <p:txBody>
          <a:bodyPr vert="horz" lIns="91504" tIns="45753" rIns="91504" bIns="45753" rtlCol="0" anchor="b"/>
          <a:lstStyle>
            <a:lvl1pPr algn="r">
              <a:defRPr sz="1200"/>
            </a:lvl1pPr>
          </a:lstStyle>
          <a:p>
            <a:fld id="{FC73B30D-F9AE-4D92-8890-38AD707170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382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3B30D-F9AE-4D92-8890-38AD707170D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296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BE9C-CE15-4201-954B-37B2A1190493}" type="datetime1">
              <a:rPr lang="en-US" smtClean="0"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7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CBEF-FC69-42DF-9C9B-B01E2E745DE7}" type="datetime1">
              <a:rPr lang="en-US" smtClean="0"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93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A0191-E7A3-4ED1-AAC7-63E9B2BA3411}" type="datetime1">
              <a:rPr lang="en-US" smtClean="0"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62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ED8A-6AE3-47A3-B2C8-BB2641E07FD3}" type="datetime1">
              <a:rPr lang="en-US" smtClean="0"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94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DDE9-5EA2-436D-AB2B-D60E700116AF}" type="datetime1">
              <a:rPr lang="en-US" smtClean="0"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419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0F51-D18A-458F-A6FD-81E6B5C8C2F4}" type="datetime1">
              <a:rPr lang="en-US" smtClean="0"/>
              <a:t>11/18/2015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9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275E-94E7-4269-94C4-C6B5B109908B}" type="datetime1">
              <a:rPr lang="en-US" smtClean="0"/>
              <a:t>11/18/2015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1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2635-E0AC-4DB8-894F-4855C262139F}" type="datetime1">
              <a:rPr lang="en-US" smtClean="0"/>
              <a:t>11/18/2015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64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40C-2982-4653-80E4-C0125803B8B5}" type="datetime1">
              <a:rPr lang="en-US" smtClean="0"/>
              <a:t>11/18/2015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44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48F2-ACD2-474E-B862-6394458B92BE}" type="datetime1">
              <a:rPr lang="en-US" smtClean="0"/>
              <a:t>11/18/2015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037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50A0-D1F8-4DB0-8829-F30A1C0DDCC7}" type="datetime1">
              <a:rPr lang="en-US" smtClean="0"/>
              <a:t>11/18/2015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02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6A2C2-66B9-45AE-AC01-683EAD2DE087}" type="datetime1">
              <a:rPr lang="en-US" smtClean="0"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1C32D-3E4F-4913-8810-08746456BA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238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ed.mckenna@ultramartrave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1" cy="5143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3562" y="1546518"/>
            <a:ext cx="75438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363E5C"/>
                </a:solidFill>
                <a:latin typeface="AvantGarde Medium" panose="020B0602020202020204" pitchFamily="34" charset="0"/>
              </a:rPr>
              <a:t>Global Airline Industry Update </a:t>
            </a:r>
            <a:endParaRPr lang="en-US" sz="2000" b="1" dirty="0">
              <a:solidFill>
                <a:srgbClr val="363E5C"/>
              </a:solidFill>
              <a:latin typeface="AvantGarde Medium" panose="020B0602020202020204" pitchFamily="34" charset="0"/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  <a:latin typeface="Avant Garde" panose="020B0502020202020204" pitchFamily="34" charset="0"/>
            </a:endParaRPr>
          </a:p>
          <a:p>
            <a:pPr algn="ctr"/>
            <a:r>
              <a:rPr lang="en-US" b="1" dirty="0" smtClean="0">
                <a:solidFill>
                  <a:srgbClr val="363E5C"/>
                </a:solidFill>
                <a:latin typeface="AvantGarde Medium" panose="020B0602020202020204" pitchFamily="34" charset="0"/>
              </a:rPr>
              <a:t>Ed McKenna</a:t>
            </a:r>
          </a:p>
          <a:p>
            <a:pPr algn="ctr"/>
            <a:r>
              <a:rPr lang="en-US" b="1" dirty="0" smtClean="0">
                <a:solidFill>
                  <a:srgbClr val="363E5C"/>
                </a:solidFill>
                <a:latin typeface="AvantGarde Medium" panose="020B0602020202020204" pitchFamily="34" charset="0"/>
              </a:rPr>
              <a:t>Director, Ultramar Strategic Solutions</a:t>
            </a:r>
          </a:p>
          <a:p>
            <a:pPr algn="ctr"/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vantGarde Medium" panose="020B060202020202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antGarde Medium" panose="020B0602020202020204" pitchFamily="34" charset="0"/>
              </a:rPr>
              <a:t>November 19</a:t>
            </a:r>
            <a:r>
              <a:rPr lang="en-US" sz="14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antGarde Medium" panose="020B0602020202020204" pitchFamily="34" charset="0"/>
              </a:rPr>
              <a:t>th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antGarde Medium" panose="020B0602020202020204" pitchFamily="34" charset="0"/>
              </a:rPr>
              <a:t>, 2015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vantGarde Medium" panose="020B06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65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4247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2016 Buyer’s Landscape 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742950"/>
            <a:ext cx="6629400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Geopolitical Events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The Great Unknown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What is Old is New Again! 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Revenue-based performance contracts with certain carriers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Carriers want more “premium” business</a:t>
            </a:r>
          </a:p>
          <a:p>
            <a:pPr lvl="1"/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Market Share Performance Remains Important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Ability to move international travel will impact positively domestic discount structure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JV/JB Corporate Deals Now the Norm 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Single carrier &amp; world-wide alliance programs are a thing of the past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Increased Capacity = Opportunity?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After years capacity discipline, carriers are adding more flights/seats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North Atlantic, in particular, becoming hyper-competitive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Ultra Low Cost Carriers (LCCs)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Expanding into new markets like Chicago &amp; Seattle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Limited ability to leverage expanded ULCC networks with legacy carriers	</a:t>
            </a:r>
          </a:p>
          <a:p>
            <a:pPr marL="1085850" lvl="2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Benefit of lower published pricing to be competitive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10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047750"/>
            <a:ext cx="1941576" cy="15263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565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4247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Take the Pulse &amp; Determine Scope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8601" y="625188"/>
            <a:ext cx="845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2">
              <a:spcAft>
                <a:spcPts val="300"/>
              </a:spcAft>
              <a:buClr>
                <a:srgbClr val="C00000"/>
              </a:buClr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marL="1539875" lvl="3" indent="-168275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§"/>
            </a:pPr>
            <a:endParaRPr lang="en-US" sz="1100" u="sng" dirty="0" smtClean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lvl="3">
              <a:spcAft>
                <a:spcPts val="600"/>
              </a:spcAft>
              <a:buClr>
                <a:srgbClr val="C00000"/>
              </a:buClr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lvl="3">
              <a:spcAft>
                <a:spcPts val="600"/>
              </a:spcAft>
              <a:buClr>
                <a:srgbClr val="C00000"/>
              </a:buClr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marL="1082675" lvl="2" indent="-168275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§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marL="1082675" lvl="2" indent="-168275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§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marL="1082675" lvl="2" indent="-168275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§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lvl="2">
              <a:spcAft>
                <a:spcPts val="600"/>
              </a:spcAft>
              <a:buClr>
                <a:srgbClr val="C00000"/>
              </a:buClr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marL="1082675" lvl="2" indent="-168275"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§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lvl="2">
              <a:spcAft>
                <a:spcPts val="600"/>
              </a:spcAft>
              <a:buClr>
                <a:srgbClr val="C00000"/>
              </a:buClr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1" y="819150"/>
            <a:ext cx="8686799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Whether utilizing 3</a:t>
            </a:r>
            <a:r>
              <a:rPr lang="en-US" sz="12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rd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 party  consulting services or doing internally, the first steps of any airline sourcing initiative include determining the company mindset/culture, data collection and scope of work</a:t>
            </a:r>
          </a:p>
          <a:p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Before taking action, take the “Pulse”</a:t>
            </a:r>
          </a:p>
          <a:p>
            <a:pPr marL="628650" lvl="1" indent="-1714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What’s the appetite for change?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What’s the traveler’s satisfaction threshold?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Understanding your Top Markets</a:t>
            </a:r>
          </a:p>
          <a:p>
            <a:pPr marL="628650" lvl="1" indent="-1714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Where are the opportunities within these top markets?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What international markets can I shift to obtain stronger domestic discounts?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Past and Present will dictate the Future</a:t>
            </a:r>
          </a:p>
          <a:p>
            <a:pPr marL="171450" indent="-171450">
              <a:buBlip>
                <a:blip r:embed="rId2"/>
              </a:buBlip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Can I “turbo source” or is a formal sourcing initiative more appropriate?</a:t>
            </a:r>
            <a:b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</a:b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Do I need 3</a:t>
            </a:r>
            <a:r>
              <a:rPr lang="en-US" sz="12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rd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 party consultants to assist me?</a:t>
            </a:r>
            <a:b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</a:b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Is my sourcing initiative a North American / US only exercise or is my company looking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    for additional points-of-sale pricing?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11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350" y="1809750"/>
            <a:ext cx="230505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54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4247"/>
            <a:ext cx="9143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What to Expect When Negotiating</a:t>
            </a:r>
            <a:r>
              <a:rPr lang="en-US" sz="2400" spc="-40" dirty="0">
                <a:solidFill>
                  <a:prstClr val="white"/>
                </a:solidFill>
                <a:latin typeface="Avant Garde" panose="020B0502020202020204" pitchFamily="34" charset="0"/>
              </a:rPr>
              <a:t/>
            </a:r>
            <a:br>
              <a:rPr lang="en-US" sz="2400" spc="-40" dirty="0">
                <a:solidFill>
                  <a:prstClr val="white"/>
                </a:solidFill>
                <a:latin typeface="Avant Garde" panose="020B0502020202020204" pitchFamily="34" charset="0"/>
              </a:rPr>
            </a:b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79646" y="1000000"/>
            <a:ext cx="4038600" cy="4667249"/>
          </a:xfrm>
          <a:ln>
            <a:noFill/>
          </a:ln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What do airlines look for from buyers?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457200"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Above and beyond FMS/QSI</a:t>
            </a:r>
          </a:p>
          <a:p>
            <a:pPr marL="457200"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Premium Spend and Segments</a:t>
            </a:r>
          </a:p>
          <a:p>
            <a:pPr marL="457200"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Commitments to not “Overcommit”</a:t>
            </a:r>
          </a:p>
          <a:p>
            <a:pPr marL="457200">
              <a:buFont typeface="Wingdings" panose="05000000000000000000" pitchFamily="2" charset="2"/>
              <a:buChar char="§"/>
            </a:pP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45720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0" indent="0">
              <a:buNone/>
            </a:pP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Which agreement(s) do I choose?</a:t>
            </a:r>
          </a:p>
          <a:p>
            <a:pPr marL="0" indent="0">
              <a:buNone/>
            </a:pP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Hard Savings vs. Cost Avoidance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Route Coverage or Spend Coverage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Carrier Friction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648200" y="671948"/>
            <a:ext cx="4038600" cy="4648200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buFont typeface="Wingdings" panose="05000000000000000000" pitchFamily="2" charset="2"/>
              <a:buChar char="§"/>
            </a:pPr>
            <a:endParaRPr lang="en-US" sz="800" dirty="0">
              <a:latin typeface="Avant Garde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09475" y="1000000"/>
            <a:ext cx="42672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What </a:t>
            </a: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is </a:t>
            </a: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FMS/QSI? </a:t>
            </a:r>
          </a:p>
          <a:p>
            <a:pPr marL="114300" indent="0">
              <a:buNone/>
            </a:pP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14300" indent="0">
              <a:buNone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Fare Market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Share (FMS) or Quality Service Index (QSI) 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is a measurement frequently used by carriers which represents a carrier’s “expected” (given no corporate agreements exist) market share in an individual market or combined set of markets.  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/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Many factors are considered in determining these numbers, including, but not limited to: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</a:b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342900" indent="-228600">
              <a:buFont typeface="+mj-lt"/>
              <a:buAutoNum type="arabicPeriod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Non-stop versus connections</a:t>
            </a:r>
          </a:p>
          <a:p>
            <a:pPr marL="342900" indent="-228600">
              <a:buFont typeface="+mj-lt"/>
              <a:buAutoNum type="arabicPeriod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Frequencies offered</a:t>
            </a:r>
          </a:p>
          <a:p>
            <a:pPr marL="342900" indent="-228600">
              <a:buFont typeface="+mj-lt"/>
              <a:buAutoNum type="arabicPeriod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Total number of seats available</a:t>
            </a:r>
          </a:p>
          <a:p>
            <a:pPr marL="342900" indent="-228600">
              <a:buFont typeface="+mj-lt"/>
              <a:buAutoNum type="arabicPeriod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Departure / arrival times and the appeal to the traveler</a:t>
            </a:r>
          </a:p>
          <a:p>
            <a:pPr marL="342900" indent="-228600">
              <a:buFont typeface="+mj-lt"/>
              <a:buAutoNum type="arabicPeriod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Equipment utilized</a:t>
            </a:r>
          </a:p>
          <a:p>
            <a:pPr marL="342900" indent="-228600">
              <a:buFont typeface="+mj-lt"/>
              <a:buAutoNum type="arabicPeriod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Airline hubs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184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4247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Post-Implementation Management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66800" y="1026914"/>
            <a:ext cx="39624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On your Market, Get Set …. and GO</a:t>
            </a:r>
          </a:p>
          <a:p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Internal Marketing</a:t>
            </a:r>
          </a:p>
          <a:p>
            <a:pPr marL="285750" indent="-285750">
              <a:buBlip>
                <a:blip r:embed="rId2"/>
              </a:buBlip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Status Matching</a:t>
            </a:r>
          </a:p>
          <a:p>
            <a:pPr marL="285750" indent="-285750">
              <a:buBlip>
                <a:blip r:embed="rId2"/>
              </a:buBlip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Performance </a:t>
            </a:r>
          </a:p>
          <a:p>
            <a:pPr marL="285750" indent="-285750">
              <a:buBlip>
                <a:blip r:embed="rId2"/>
              </a:buBlip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Content Customization … Don’t be afraid</a:t>
            </a:r>
          </a:p>
          <a:p>
            <a:pPr marL="285750" indent="-285750">
              <a:buBlip>
                <a:blip r:embed="rId2"/>
              </a:buBlip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Always Remember … Nothing is Permanent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</p:txBody>
      </p:sp>
      <p:pic>
        <p:nvPicPr>
          <p:cNvPr id="5" name="Picture 2" descr="http://2.bp.blogspot.com/-KQaJvk1zdT0/Tl-DQ5f5ZaI/AAAAAAAAA40/1IiFRzjrsKo/s1600/first+lin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828152"/>
            <a:ext cx="2743200" cy="37937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02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227" y="1342006"/>
            <a:ext cx="3283544" cy="24594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04247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Q &amp; A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569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4247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Thank You!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12546" y="1047750"/>
            <a:ext cx="6118907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 algn="ctr">
              <a:spcAft>
                <a:spcPts val="600"/>
              </a:spcAft>
              <a:buClr>
                <a:srgbClr val="C00000"/>
              </a:buClr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lvl="0" algn="ctr">
              <a:spcAft>
                <a:spcPts val="600"/>
              </a:spcAft>
              <a:buClr>
                <a:srgbClr val="C00000"/>
              </a:buClr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lvl="0" algn="ctr">
              <a:spcAft>
                <a:spcPts val="600"/>
              </a:spcAft>
              <a:buClr>
                <a:srgbClr val="C00000"/>
              </a:buClr>
            </a:pPr>
            <a:endParaRPr lang="en-US" sz="11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lvl="0" algn="ctr">
              <a:spcAft>
                <a:spcPts val="600"/>
              </a:spcAft>
              <a:buClr>
                <a:srgbClr val="C00000"/>
              </a:buClr>
            </a:pP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ant Garde" panose="020B0502020202020204" pitchFamily="34" charset="0"/>
              </a:rPr>
              <a:t>Ed McKenna</a:t>
            </a:r>
          </a:p>
          <a:p>
            <a:pPr lvl="0" algn="ctr">
              <a:spcAft>
                <a:spcPts val="200"/>
              </a:spcAft>
              <a:buClr>
                <a:srgbClr val="C00000"/>
              </a:buClr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ant Garde" panose="020B0502020202020204" pitchFamily="34" charset="0"/>
              </a:rPr>
              <a:t>Director, UTM Strategic Solutions</a:t>
            </a:r>
          </a:p>
          <a:p>
            <a:pPr lvl="0" algn="ctr">
              <a:spcAft>
                <a:spcPts val="200"/>
              </a:spcAft>
              <a:buClr>
                <a:srgbClr val="C00000"/>
              </a:buClr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ant Garde" panose="020B0502020202020204" pitchFamily="34" charset="0"/>
                <a:hlinkClick r:id="rId2"/>
              </a:rPr>
              <a:t>ed.mckenna@ultramartravel.com</a:t>
            </a:r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lvl="0" algn="ctr">
              <a:spcAft>
                <a:spcPts val="200"/>
              </a:spcAft>
              <a:buClr>
                <a:srgbClr val="C00000"/>
              </a:buClr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ant Garde" panose="020B0502020202020204" pitchFamily="34" charset="0"/>
              </a:rPr>
              <a:t>212-856-5635</a:t>
            </a:r>
          </a:p>
          <a:p>
            <a:pPr lvl="0" algn="ctr">
              <a:spcAft>
                <a:spcPts val="200"/>
              </a:spcAft>
              <a:buClr>
                <a:srgbClr val="C00000"/>
              </a:buClr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  <a:p>
            <a:pPr lvl="0" algn="ctr">
              <a:spcAft>
                <a:spcPts val="200"/>
              </a:spcAft>
              <a:buClr>
                <a:srgbClr val="C00000"/>
              </a:buClr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Avant Garde" panose="020B0502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758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4247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NJBTA Education Day:  Agenda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627" y="912004"/>
            <a:ext cx="4512374" cy="3793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Introduction</a:t>
            </a:r>
          </a:p>
          <a:p>
            <a:pPr marL="285750" indent="-285750">
              <a:buBlip>
                <a:blip r:embed="rId2"/>
              </a:buBlip>
            </a:pP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vantGarde Medium" panose="020B0602020202020204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GDP Growth</a:t>
            </a:r>
          </a:p>
          <a:p>
            <a:pPr marL="285750" indent="-285750">
              <a:buBlip>
                <a:blip r:embed="rId2"/>
              </a:buBlip>
            </a:pP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vantGarde Medium" panose="020B0602020202020204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1H15 Global Commercial Aviation Results</a:t>
            </a:r>
          </a:p>
          <a:p>
            <a:pPr marL="285750" indent="-285750">
              <a:buBlip>
                <a:blip r:embed="rId2"/>
              </a:buBlip>
            </a:pP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vantGarde Medium" panose="020B0602020202020204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Regional Updates</a:t>
            </a:r>
          </a:p>
          <a:p>
            <a:pPr marL="742950" lvl="1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Europe / Middle East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Asia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Latin America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North America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vantGarde Medium" panose="020B0602020202020204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2016 Buyer’s Landscape</a:t>
            </a:r>
          </a:p>
          <a:p>
            <a:pPr marL="285750" indent="-285750">
              <a:buBlip>
                <a:blip r:embed="rId2"/>
              </a:buBlip>
            </a:pP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vantGarde Medium" panose="020B0602020202020204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Q&amp;A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2" descr="http://njbta.org/images/meeting/njbta_logo_NEW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5601" y="1379648"/>
            <a:ext cx="2031999" cy="1143000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2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4247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Introduction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33651" y="1033986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endParaRPr lang="en-US" sz="1100" dirty="0">
              <a:latin typeface="Avant Garde" panose="020B0502020202020204" pitchFamily="34" charset="0"/>
            </a:endParaRPr>
          </a:p>
          <a:p>
            <a:pPr marL="173038" indent="-173038">
              <a:buBlip>
                <a:blip r:embed="rId2"/>
              </a:buBlip>
            </a:pPr>
            <a:endParaRPr lang="en-US" sz="1200" dirty="0">
              <a:latin typeface="Avant Garde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819150"/>
            <a:ext cx="5486400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35+ years in strategic roles in the travel industry, both on the travel agency and corporate sides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AvantGarde Medium" panose="020B0602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20 years travel agency experience in:</a:t>
            </a:r>
          </a:p>
          <a:p>
            <a:pPr marL="1200150" lvl="2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Technology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Reporting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Operations 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AvantGarde Medium" panose="020B0602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15 years corporate experience in:</a:t>
            </a:r>
          </a:p>
          <a:p>
            <a:pPr marL="1200150" lvl="2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Travel Program Management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Procurement (Regionally &amp; Globally)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AvantGarde Medium" panose="020B0602020202020204" pitchFamily="34" charset="0"/>
            </a:endParaRPr>
          </a:p>
          <a:p>
            <a:pPr marL="285750" indent="-285750">
              <a:buBlip>
                <a:blip r:embed="rId3"/>
              </a:buBlip>
            </a:pPr>
            <a:r>
              <a:rPr 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Garde Medium" panose="020B0602020202020204" pitchFamily="34" charset="0"/>
              </a:rPr>
              <a:t>Joined Ultramar Strategic Solutions in September, 2015 as Director of Strategic Solutions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 descr="http://vignette3.wikia.nocookie.net/logopedia/images/7/7f/Citi.png/revision/latest?cb=2012052523320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819273"/>
            <a:ext cx="1769806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pwc.com/en_GX/gx/press-room/assets/PwC_fl_c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86500"/>
            <a:ext cx="1733528" cy="1466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tnmoc.org/sites/default/files/BloombergLogo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2688" y="3434444"/>
            <a:ext cx="1627412" cy="813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204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4247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Global Airline Industry Overview:  GDP Growth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58093" y="694458"/>
            <a:ext cx="8328707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>
              <a:spcAft>
                <a:spcPts val="600"/>
              </a:spcAft>
              <a:buClr>
                <a:srgbClr val="C00000"/>
              </a:buClr>
            </a:pPr>
            <a:endParaRPr lang="en-US" sz="1100" dirty="0" smtClean="0">
              <a:latin typeface="Avant Garde" panose="020B0502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929884"/>
              </p:ext>
            </p:extLst>
          </p:nvPr>
        </p:nvGraphicFramePr>
        <p:xfrm>
          <a:off x="228600" y="807499"/>
          <a:ext cx="4952999" cy="317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8427"/>
                <a:gridCol w="813087"/>
                <a:gridCol w="873040"/>
                <a:gridCol w="948445"/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vantGarde Medium" panose="020B0602020202020204" pitchFamily="34" charset="0"/>
                        </a:rPr>
                        <a:t>Region</a:t>
                      </a:r>
                      <a:endParaRPr lang="en-US" sz="1100" dirty="0">
                        <a:latin typeface="AvantGarde Medium" panose="020B0602020202020204" pitchFamily="34" charset="0"/>
                      </a:endParaRPr>
                    </a:p>
                  </a:txBody>
                  <a:tcPr>
                    <a:solidFill>
                      <a:srgbClr val="1453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vantGarde Medium" panose="020B0602020202020204" pitchFamily="34" charset="0"/>
                        </a:rPr>
                        <a:t>2014</a:t>
                      </a:r>
                      <a:endParaRPr lang="en-US" sz="1100" dirty="0">
                        <a:latin typeface="AvantGarde Medium" panose="020B0602020202020204" pitchFamily="34" charset="0"/>
                      </a:endParaRPr>
                    </a:p>
                  </a:txBody>
                  <a:tcPr>
                    <a:solidFill>
                      <a:srgbClr val="1453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vantGarde Medium" panose="020B0602020202020204" pitchFamily="34" charset="0"/>
                        </a:rPr>
                        <a:t>2015</a:t>
                      </a:r>
                      <a:endParaRPr lang="en-US" sz="1100" dirty="0">
                        <a:latin typeface="AvantGarde Medium" panose="020B0602020202020204" pitchFamily="34" charset="0"/>
                      </a:endParaRPr>
                    </a:p>
                  </a:txBody>
                  <a:tcPr>
                    <a:solidFill>
                      <a:srgbClr val="1453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vantGarde Medium" panose="020B0602020202020204" pitchFamily="34" charset="0"/>
                        </a:rPr>
                        <a:t>2016</a:t>
                      </a:r>
                      <a:endParaRPr lang="en-US" sz="1100" dirty="0">
                        <a:latin typeface="AvantGarde Medium" panose="020B0602020202020204" pitchFamily="34" charset="0"/>
                      </a:endParaRPr>
                    </a:p>
                  </a:txBody>
                  <a:tcPr>
                    <a:solidFill>
                      <a:srgbClr val="14539E"/>
                    </a:solidFill>
                  </a:tcPr>
                </a:tc>
              </a:tr>
              <a:tr h="1879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Unite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d States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2.4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2.7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2.8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</a:tr>
              <a:tr h="2184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Latin America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0.9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0.4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2.0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</a:tr>
              <a:tr h="17272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Brazil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0.1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AvantGarde Medium" panose="020B0602020202020204" pitchFamily="34" charset="0"/>
                        </a:rPr>
                        <a:t>-1.3</a:t>
                      </a:r>
                      <a:endParaRPr lang="en-US" sz="1100" dirty="0">
                        <a:solidFill>
                          <a:srgbClr val="FF0000"/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1.1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United Kingdom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2.8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2.6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2.6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</a:tr>
              <a:tr h="2336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Germany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1.4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1.5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1.6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</a:tr>
              <a:tr h="2641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Japan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0.0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1.1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1.7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</a:tr>
              <a:tr h="2184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China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7.4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7.1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7.0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</a:tr>
              <a:tr h="24892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Australia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2.2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2.4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2.9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</a:tr>
              <a:tr h="24944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India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7.3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7.5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7.9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Africa</a:t>
                      </a:r>
                      <a:r>
                        <a:rPr lang="en-US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 (Sub-Sahara)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4.6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4.2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antGarde Medium" panose="020B0602020202020204" pitchFamily="34" charset="0"/>
                        </a:rPr>
                        <a:t>4.6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vantGarde Medium" panose="020B0602020202020204" pitchFamily="34" charset="0"/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vantGarde Medium" panose="020B0602020202020204" pitchFamily="34" charset="0"/>
                        </a:rPr>
                        <a:t>Worldwide</a:t>
                      </a:r>
                      <a:endParaRPr lang="en-US" sz="1400" dirty="0">
                        <a:latin typeface="AvantGarde Medium" panose="020B06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vantGarde Medium" panose="020B0602020202020204" pitchFamily="34" charset="0"/>
                        </a:rPr>
                        <a:t>2.6</a:t>
                      </a:r>
                      <a:endParaRPr lang="en-US" sz="1400" dirty="0">
                        <a:latin typeface="AvantGarde Medium" panose="020B06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vantGarde Medium" panose="020B0602020202020204" pitchFamily="34" charset="0"/>
                        </a:rPr>
                        <a:t>2.8</a:t>
                      </a:r>
                      <a:endParaRPr lang="en-US" sz="1400" dirty="0">
                        <a:latin typeface="AvantGarde Medium" panose="020B06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vantGarde Medium" panose="020B0602020202020204" pitchFamily="34" charset="0"/>
                        </a:rPr>
                        <a:t>3.3</a:t>
                      </a:r>
                      <a:endParaRPr lang="en-US" sz="1400" dirty="0">
                        <a:latin typeface="AvantGarde Medium" panose="020B06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9600" y="4220914"/>
            <a:ext cx="640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AvantGarde Medium" panose="020B0602020202020204" pitchFamily="34" charset="0"/>
              </a:rPr>
              <a:t>Source:  World Bank (November 2015)</a:t>
            </a:r>
            <a:endParaRPr lang="en-US" sz="900" dirty="0">
              <a:latin typeface="AvantGarde Medium" panose="020B06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08538" y="1456280"/>
            <a:ext cx="2994708" cy="187743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vant Garde" panose="020B0502020202020204" pitchFamily="34" charset="0"/>
              </a:rPr>
              <a:t>Gross Domestic Product (GDP)</a:t>
            </a:r>
          </a:p>
          <a:p>
            <a:endParaRPr lang="en-US" sz="1200" dirty="0" smtClean="0">
              <a:latin typeface="Avant Garde" panose="020B0502020202020204" pitchFamily="34" charset="0"/>
            </a:endParaRPr>
          </a:p>
          <a:p>
            <a:r>
              <a:rPr lang="en-US" sz="1200" dirty="0" smtClean="0">
                <a:latin typeface="Avant Garde" panose="020B0502020202020204" pitchFamily="34" charset="0"/>
              </a:rPr>
              <a:t>Primary indicator used to gauge the health of a country’s economy</a:t>
            </a:r>
          </a:p>
          <a:p>
            <a:endParaRPr lang="en-US" sz="1200" dirty="0">
              <a:latin typeface="Avant Garde" panose="020B0502020202020204" pitchFamily="34" charset="0"/>
            </a:endParaRPr>
          </a:p>
          <a:p>
            <a:r>
              <a:rPr lang="en-US" sz="1200" dirty="0" smtClean="0">
                <a:latin typeface="Avant Garde" panose="020B0502020202020204" pitchFamily="34" charset="0"/>
              </a:rPr>
              <a:t>Consists of 4 components: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latin typeface="Avant Garde" panose="020B0502020202020204" pitchFamily="34" charset="0"/>
              </a:rPr>
              <a:t>Investment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latin typeface="Avant Garde" panose="020B0502020202020204" pitchFamily="34" charset="0"/>
              </a:rPr>
              <a:t>Net Exports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latin typeface="Avant Garde" panose="020B0502020202020204" pitchFamily="34" charset="0"/>
              </a:rPr>
              <a:t>Government Expenditure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latin typeface="Avant Garde" panose="020B0502020202020204" pitchFamily="34" charset="0"/>
              </a:rPr>
              <a:t>Personal Consumption Expenditures</a:t>
            </a:r>
            <a:endParaRPr lang="en-US" sz="1100" dirty="0">
              <a:latin typeface="Avant Garde" panose="020B0502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56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4247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1H15 Global Commercial Aviation Results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742950"/>
            <a:ext cx="4040188" cy="304800"/>
          </a:xfrm>
        </p:spPr>
        <p:txBody>
          <a:bodyPr>
            <a:normAutofit/>
          </a:bodyPr>
          <a:lstStyle/>
          <a:p>
            <a:pPr algn="ctr"/>
            <a:r>
              <a:rPr lang="en-US" sz="1400" dirty="0" smtClean="0">
                <a:latin typeface="AvantGarde Medium" panose="020B0602020202020204" pitchFamily="34" charset="0"/>
              </a:rPr>
              <a:t>Financial Results - 1H15</a:t>
            </a:r>
            <a:endParaRPr lang="en-US" sz="1400" dirty="0">
              <a:latin typeface="AvantGarde Medium" panose="020B0602020202020204" pitchFamily="34" charset="0"/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98633135"/>
              </p:ext>
            </p:extLst>
          </p:nvPr>
        </p:nvGraphicFramePr>
        <p:xfrm>
          <a:off x="429790" y="1063785"/>
          <a:ext cx="4040187" cy="3118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295400"/>
                <a:gridCol w="915987"/>
              </a:tblGrid>
              <a:tr h="28876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ant Garde" panose="020B0502020202020204" pitchFamily="34" charset="0"/>
                        </a:rPr>
                        <a:t>Carrier</a:t>
                      </a:r>
                      <a:endParaRPr lang="en-US" sz="1200" dirty="0">
                        <a:latin typeface="Avant Garde" panose="020B0502020202020204" pitchFamily="34" charset="0"/>
                      </a:endParaRPr>
                    </a:p>
                  </a:txBody>
                  <a:tcPr>
                    <a:solidFill>
                      <a:srgbClr val="1453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ant Garde" panose="020B0502020202020204" pitchFamily="34" charset="0"/>
                        </a:rPr>
                        <a:t>Revenues</a:t>
                      </a:r>
                      <a:endParaRPr lang="en-US" sz="1200" dirty="0">
                        <a:latin typeface="Avant Garde" panose="020B0502020202020204" pitchFamily="34" charset="0"/>
                      </a:endParaRPr>
                    </a:p>
                  </a:txBody>
                  <a:tcPr>
                    <a:solidFill>
                      <a:srgbClr val="1453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ant Garde" panose="020B0502020202020204" pitchFamily="34" charset="0"/>
                        </a:rPr>
                        <a:t>Profits</a:t>
                      </a:r>
                      <a:endParaRPr lang="en-US" sz="1200" dirty="0">
                        <a:latin typeface="Avant Garde" panose="020B0502020202020204" pitchFamily="34" charset="0"/>
                      </a:endParaRPr>
                    </a:p>
                  </a:txBody>
                  <a:tcPr>
                    <a:solidFill>
                      <a:srgbClr val="14539E"/>
                    </a:solidFill>
                  </a:tcPr>
                </a:tc>
              </a:tr>
              <a:tr h="26694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American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 Airlines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$20,700M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$3,100M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</a:tr>
              <a:tr h="26694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Delta Airlines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$18,600M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$2,200M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</a:tr>
              <a:tr h="26694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United Air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 Lines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$18,500M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$1,900M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</a:tr>
              <a:tr h="26694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Air France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 / KLM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$13,161M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$1,127M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</a:tr>
              <a:tr h="26694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Lufthansa Group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$16,441M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$1,021M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</a:tr>
              <a:tr h="26694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Japan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 Air Lines*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$5,588M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$996M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</a:tr>
              <a:tr h="26694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Emirates **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$13,150M 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$600M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</a:tr>
              <a:tr h="26694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IAG / British Airways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$11,088M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$594M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</a:tr>
              <a:tr h="26694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Singapore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 Airlines*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$5,137M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$256M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</a:tr>
              <a:tr h="36086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Cathay Pacific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$6,500M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ant Garde" panose="020B0502020202020204" pitchFamily="34" charset="0"/>
                        </a:rPr>
                        <a:t>$254M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vant Garde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4645033" y="742950"/>
            <a:ext cx="4041775" cy="304800"/>
          </a:xfrm>
        </p:spPr>
        <p:txBody>
          <a:bodyPr>
            <a:normAutofit/>
          </a:bodyPr>
          <a:lstStyle/>
          <a:p>
            <a:pPr algn="ctr"/>
            <a:r>
              <a:rPr lang="en-US" sz="1400" dirty="0" smtClean="0">
                <a:latin typeface="AvantGarde Medium" panose="020B0602020202020204" pitchFamily="34" charset="0"/>
              </a:rPr>
              <a:t>Why are the Financial Results so good?</a:t>
            </a:r>
            <a:endParaRPr lang="en-US" sz="1400" dirty="0">
              <a:latin typeface="AvantGarde Medium" panose="020B0602020202020204" pitchFamily="34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4595572" y="1054328"/>
            <a:ext cx="4498966" cy="358140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1000" b="1" dirty="0" smtClean="0">
                <a:latin typeface="Avant Garde" panose="020B0502020202020204" pitchFamily="34" charset="0"/>
              </a:rPr>
              <a:t>All Oil and Ancillary Fee related?</a:t>
            </a:r>
          </a:p>
          <a:p>
            <a:pPr lvl="1"/>
            <a:r>
              <a:rPr lang="en-US" sz="1000" dirty="0" smtClean="0">
                <a:latin typeface="Avant Garde" panose="020B0502020202020204" pitchFamily="34" charset="0"/>
              </a:rPr>
              <a:t>Airline Spend </a:t>
            </a:r>
            <a:r>
              <a:rPr lang="en-US" sz="1000" dirty="0" smtClean="0">
                <a:latin typeface="Avant Garde" panose="020B0502020202020204" pitchFamily="34" charset="0"/>
                <a:sym typeface="Wingdings" panose="05000000000000000000" pitchFamily="2" charset="2"/>
              </a:rPr>
              <a:t> $823B (1% of Global GDP)</a:t>
            </a:r>
            <a:endParaRPr lang="en-US" sz="1000" dirty="0" smtClean="0">
              <a:latin typeface="Avant Garde" panose="020B0502020202020204" pitchFamily="34" charset="0"/>
            </a:endParaRPr>
          </a:p>
          <a:p>
            <a:pPr lvl="1"/>
            <a:r>
              <a:rPr lang="en-US" sz="1000" dirty="0" smtClean="0">
                <a:latin typeface="Avant Garde" panose="020B0502020202020204" pitchFamily="34" charset="0"/>
              </a:rPr>
              <a:t>Fuel represents 30% of total costs ($1 flux in barrel of </a:t>
            </a:r>
            <a:r>
              <a:rPr lang="en-US" sz="1000" dirty="0">
                <a:latin typeface="Avant Garde" panose="020B0502020202020204" pitchFamily="34" charset="0"/>
              </a:rPr>
              <a:t>oil generates $100M in incremental </a:t>
            </a:r>
            <a:r>
              <a:rPr lang="en-US" sz="1000" dirty="0" smtClean="0">
                <a:latin typeface="Avant Garde" panose="020B0502020202020204" pitchFamily="34" charset="0"/>
              </a:rPr>
              <a:t>cost/savings)</a:t>
            </a:r>
            <a:endParaRPr lang="en-US" sz="1000" dirty="0">
              <a:latin typeface="Avant Garde" panose="020B0502020202020204" pitchFamily="34" charset="0"/>
            </a:endParaRPr>
          </a:p>
          <a:p>
            <a:pPr lvl="1"/>
            <a:r>
              <a:rPr lang="en-US" sz="1000" dirty="0" smtClean="0">
                <a:latin typeface="Avant Garde" panose="020B0502020202020204" pitchFamily="34" charset="0"/>
              </a:rPr>
              <a:t>Carriers will spend $70B less in fuel in 2015 vs 2014 (-33%)</a:t>
            </a:r>
          </a:p>
          <a:p>
            <a:pPr lvl="1"/>
            <a:r>
              <a:rPr lang="en-US" sz="1000" dirty="0" smtClean="0">
                <a:latin typeface="Avant Garde" panose="020B0502020202020204" pitchFamily="34" charset="0"/>
              </a:rPr>
              <a:t>2014 ancillary fees </a:t>
            </a:r>
            <a:r>
              <a:rPr lang="en-US" sz="1000" dirty="0">
                <a:latin typeface="Avant Garde" panose="020B0502020202020204" pitchFamily="34" charset="0"/>
              </a:rPr>
              <a:t>generate </a:t>
            </a:r>
            <a:r>
              <a:rPr lang="en-US" sz="1000" dirty="0" smtClean="0">
                <a:latin typeface="Avant Garde" panose="020B0502020202020204" pitchFamily="34" charset="0"/>
              </a:rPr>
              <a:t>$39B incremental revenue (+17%)</a:t>
            </a:r>
          </a:p>
          <a:p>
            <a:pPr lvl="1"/>
            <a:endParaRPr lang="en-US" sz="1000" dirty="0">
              <a:latin typeface="AvantGarde Medium" panose="020B0602020202020204" pitchFamily="34" charset="0"/>
            </a:endParaRPr>
          </a:p>
          <a:p>
            <a:pPr>
              <a:buBlip>
                <a:blip r:embed="rId2"/>
              </a:buBlip>
            </a:pPr>
            <a:r>
              <a:rPr lang="en-US" sz="1000" b="1" dirty="0" smtClean="0">
                <a:latin typeface="Avant Garde" panose="020B0502020202020204" pitchFamily="34" charset="0"/>
              </a:rPr>
              <a:t>Are Customers Benefitting from the Newly Found Fortunes?</a:t>
            </a:r>
            <a:endParaRPr lang="en-US" sz="1000" dirty="0" smtClean="0">
              <a:latin typeface="Avant Garde" panose="020B0502020202020204" pitchFamily="34" charset="0"/>
            </a:endParaRPr>
          </a:p>
          <a:p>
            <a:pPr lvl="1"/>
            <a:r>
              <a:rPr lang="en-US" sz="1000" dirty="0" smtClean="0">
                <a:latin typeface="Avant Garde" panose="020B0502020202020204" pitchFamily="34" charset="0"/>
              </a:rPr>
              <a:t>New aircraft (1,700 to be delivered in 2015 alone)</a:t>
            </a:r>
          </a:p>
          <a:p>
            <a:pPr lvl="1"/>
            <a:r>
              <a:rPr lang="en-US" sz="1000" dirty="0" smtClean="0">
                <a:latin typeface="Avant Garde" panose="020B0502020202020204" pitchFamily="34" charset="0"/>
              </a:rPr>
              <a:t>Lower Air fares</a:t>
            </a:r>
          </a:p>
          <a:p>
            <a:pPr lvl="1"/>
            <a:r>
              <a:rPr lang="en-US" sz="1000" dirty="0" smtClean="0">
                <a:latin typeface="Avant Garde" panose="020B0502020202020204" pitchFamily="34" charset="0"/>
              </a:rPr>
              <a:t>Enhanced premium product offerings</a:t>
            </a:r>
          </a:p>
          <a:p>
            <a:pPr lvl="1"/>
            <a:r>
              <a:rPr lang="en-US" sz="1000" dirty="0" smtClean="0">
                <a:latin typeface="Avant Garde" panose="020B0502020202020204" pitchFamily="34" charset="0"/>
              </a:rPr>
              <a:t>Amenities (On Board &amp; Lounges)</a:t>
            </a:r>
          </a:p>
          <a:p>
            <a:pPr lvl="1"/>
            <a:r>
              <a:rPr lang="en-US" sz="1000" dirty="0" smtClean="0">
                <a:latin typeface="Avant Garde" panose="020B0502020202020204" pitchFamily="34" charset="0"/>
              </a:rPr>
              <a:t>Carriers introducing more non-stop to secondary markets</a:t>
            </a:r>
          </a:p>
          <a:p>
            <a:pPr lvl="2"/>
            <a:endParaRPr lang="en-US" sz="1000" dirty="0">
              <a:latin typeface="Avant Garde" panose="020B0502020202020204" pitchFamily="34" charset="0"/>
            </a:endParaRPr>
          </a:p>
          <a:p>
            <a:pPr>
              <a:buBlip>
                <a:blip r:embed="rId2"/>
              </a:buBlip>
            </a:pPr>
            <a:r>
              <a:rPr lang="en-US" sz="1000" b="1" dirty="0" smtClean="0">
                <a:latin typeface="Avant Garde" panose="020B0502020202020204" pitchFamily="34" charset="0"/>
              </a:rPr>
              <a:t>Today’s Airlines are Profit Driven</a:t>
            </a:r>
          </a:p>
          <a:p>
            <a:pPr lvl="1"/>
            <a:r>
              <a:rPr lang="en-US" sz="1000" dirty="0" smtClean="0">
                <a:latin typeface="Avant Garde" panose="020B0502020202020204" pitchFamily="34" charset="0"/>
              </a:rPr>
              <a:t>Minimal government assistance</a:t>
            </a:r>
          </a:p>
          <a:p>
            <a:pPr lvl="1"/>
            <a:r>
              <a:rPr lang="en-US" sz="1000" dirty="0" smtClean="0">
                <a:latin typeface="Avant Garde" panose="020B0502020202020204" pitchFamily="34" charset="0"/>
              </a:rPr>
              <a:t>Cost structure is based on $100 oil (per barrel)</a:t>
            </a:r>
          </a:p>
          <a:p>
            <a:pPr lvl="1"/>
            <a:r>
              <a:rPr lang="en-US" sz="1000" dirty="0" smtClean="0">
                <a:latin typeface="Avant Garde" panose="020B0502020202020204" pitchFamily="34" charset="0"/>
              </a:rPr>
              <a:t>Becoming very lean &amp; efficient thru intense competition</a:t>
            </a:r>
          </a:p>
          <a:p>
            <a:pPr lvl="1"/>
            <a:endParaRPr lang="en-US" sz="1000" dirty="0">
              <a:latin typeface="AvantGarde Medium" panose="020B0602020202020204" pitchFamily="34" charset="0"/>
            </a:endParaRPr>
          </a:p>
          <a:p>
            <a:pPr lvl="1"/>
            <a:endParaRPr lang="en-US" sz="1000" dirty="0" smtClean="0">
              <a:latin typeface="AvantGarde Medium" panose="020B0602020202020204" pitchFamily="34" charset="0"/>
            </a:endParaRPr>
          </a:p>
          <a:p>
            <a:pPr lvl="1"/>
            <a:endParaRPr lang="en-US" sz="1000" dirty="0">
              <a:latin typeface="AvantGarde Medium" panose="020B0602020202020204" pitchFamily="34" charset="0"/>
            </a:endParaRPr>
          </a:p>
          <a:p>
            <a:pPr lvl="1"/>
            <a:endParaRPr lang="en-US" sz="1000" dirty="0">
              <a:latin typeface="AvantGarde Medium" panose="020B06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4171950"/>
            <a:ext cx="40401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vant Garde" panose="020B0502020202020204" pitchFamily="34" charset="0"/>
              </a:rPr>
              <a:t>* Results based on April 1, 2015 – September 30, 2015 time frame</a:t>
            </a:r>
            <a:br>
              <a:rPr lang="en-US" sz="800" dirty="0" smtClean="0">
                <a:latin typeface="Avant Garde" panose="020B0502020202020204" pitchFamily="34" charset="0"/>
              </a:rPr>
            </a:br>
            <a:r>
              <a:rPr lang="en-US" sz="800" dirty="0" smtClean="0">
                <a:latin typeface="Avant Garde" panose="020B0502020202020204" pitchFamily="34" charset="0"/>
              </a:rPr>
              <a:t>** Based on April 1, 2014 – March 31, 2015 and normalized</a:t>
            </a:r>
            <a:endParaRPr lang="en-US" sz="800" dirty="0">
              <a:latin typeface="Avant Garde" panose="020B0502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01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04247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Europe / Middle East Outlook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819150"/>
            <a:ext cx="6705600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Aer Lingus part of IAG (British Airways, Iberia)</a:t>
            </a:r>
          </a:p>
          <a:p>
            <a:pPr marL="171450" indent="-171450">
              <a:buBlip>
                <a:blip r:embed="rId2"/>
              </a:buBlip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Ultra Low Cost Carriers (ULCCs) impact: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Norwegian Airlines challenging British Airways in London 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Ryan Air &amp; EasyJet establishing corporate type programs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Capacity Expansion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Aggressive capacity expansion from Middle Eastern carriers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Significant expansion on the North Atlantic from both legacy-network carriers             (BA &amp; LH), as well as ULCC such as Norwegian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Uneasy political situation, especially in Southern Europe / Middle East</a:t>
            </a:r>
          </a:p>
          <a:p>
            <a:pPr marL="171450" indent="-171450">
              <a:buBlip>
                <a:blip r:embed="rId2"/>
              </a:buBlip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Labor issues, most notably at Air France and Lufthansa German Airlines</a:t>
            </a:r>
          </a:p>
          <a:p>
            <a:pPr marL="171450" indent="-171450">
              <a:buBlip>
                <a:blip r:embed="rId2"/>
              </a:buBlip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Currency fluctuations impacting earnings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Strong US Dollar and GB Pound Sterling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Weaker Euro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</p:txBody>
      </p:sp>
      <p:pic>
        <p:nvPicPr>
          <p:cNvPr id="4" name="Picture 3" descr="C:\Users\shore\AppData\Local\Microsoft\Windows\Temporary Internet Files\Content.Outlook\7KKF6VPC\4 globes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1800" y="1123950"/>
            <a:ext cx="1905000" cy="2417616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47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4247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Asia Outlook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742950"/>
            <a:ext cx="62484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Cathay Pacific aggressively adding new cities in Europe &amp; North America </a:t>
            </a:r>
          </a:p>
          <a:p>
            <a:pPr marL="171450" indent="-171450">
              <a:buBlip>
                <a:blip r:embed="rId2"/>
              </a:buBlip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Korean Air facing intense LCC competition and pressure from Chinese carriers</a:t>
            </a:r>
          </a:p>
          <a:p>
            <a:pPr marL="171450" indent="-171450">
              <a:buBlip>
                <a:blip r:embed="rId2"/>
              </a:buBlip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Singapore Airlines experiencing sluggish growth, profits and yield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Emphasis on Scoot Airlines expansion (Singapore’s LCC)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Japan Airlines predicting strong growth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Strengthening its </a:t>
            </a:r>
            <a:r>
              <a:rPr lang="en-US" sz="11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one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World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 relationship with new DFW to Tokyo service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Qantas restructuring has produced record breaking earnings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JetStar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 expansion into Asia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Slower economic growth in China will impact long-term growth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China has experienced blistering economic growth for many years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Expansion of non-stop service from secondary cities in China to Europe &amp; North America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United added San Francisco to Chengdu and will add Xi’an in 2016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Xiamen and China Southern Airlines keen to expand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787-8 Dreamliner </a:t>
            </a:r>
          </a:p>
          <a:p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	</a:t>
            </a: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</p:txBody>
      </p:sp>
      <p:pic>
        <p:nvPicPr>
          <p:cNvPr id="5" name="Picture 3" descr="C:\Users\shore\AppData\Local\Microsoft\Windows\Temporary Internet Files\Content.Outlook\7KKF6VPC\4 globes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1352550"/>
            <a:ext cx="2134954" cy="2266950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73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4247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Latin America Outlook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2723" y="857399"/>
            <a:ext cx="6782477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Uneven Regional Economic Performance</a:t>
            </a:r>
          </a:p>
          <a:p>
            <a:pPr marL="628650" lvl="1" indent="-1714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Brazil’s economy still in the doldrums</a:t>
            </a:r>
          </a:p>
          <a:p>
            <a:pPr marL="1085850" lvl="2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Brazilian carriers are cutting domestic Brazil capacity significantly</a:t>
            </a:r>
          </a:p>
          <a:p>
            <a:pPr marL="1085850" lvl="2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Olympic Games in Rio should provide additional relief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Continued turmoil in Venezuela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Currency devaluations in Brazil &amp; Colombia leading to double-digit inflation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Commodity prices has fallen significantly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United Airlines 5% stake in Azul SA</a:t>
            </a:r>
          </a:p>
          <a:p>
            <a:pPr marL="628650" lvl="1" indent="-1714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United looking to strengthen its footprint, especially in Brazil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Similar strategy to Delta’s relationship with GOL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Aeromexico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 / Delta Joint Venture </a:t>
            </a:r>
          </a:p>
          <a:p>
            <a:pPr marL="628650" lvl="1" indent="-1714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Increase flight options with both carriers in the US and Mexico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Strengthens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Aeromexico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 position in the face of LCC competitors (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InterJet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 &amp;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Volaris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)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2"/>
              </a:buBlip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Increased non-stop service to US and Europe</a:t>
            </a:r>
          </a:p>
          <a:p>
            <a:pPr marL="628650" lvl="1" indent="-1714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LATAM 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building up Sao Paolo service to 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Europe in response to their move to </a:t>
            </a:r>
            <a:r>
              <a:rPr lang="en-US" sz="11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one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world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Azul added non-stop flights from Sao Paolo to 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Orlando and Fort Lauderdale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085850" lvl="2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Evaluating Sao Paolo service to/from New 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York/JFK 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in 2016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</p:txBody>
      </p:sp>
      <p:pic>
        <p:nvPicPr>
          <p:cNvPr id="8" name="Picture 3" descr="C:\Users\shore\AppData\Local\Microsoft\Windows\Temporary Internet Files\Content.Outlook\7KKF6VPC\4 globes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4600" y="1276350"/>
            <a:ext cx="2133600" cy="2362200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18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4247"/>
            <a:ext cx="9143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prstClr val="white"/>
                </a:solidFill>
                <a:latin typeface="AvantGarde Medium" panose="020B0602020202020204" pitchFamily="34" charset="0"/>
              </a:rPr>
              <a:t>North America Outlook</a:t>
            </a:r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  <a:p>
            <a:pPr algn="ctr"/>
            <a:endParaRPr lang="en-US" sz="2200" dirty="0">
              <a:solidFill>
                <a:prstClr val="white"/>
              </a:solidFill>
              <a:latin typeface="AvantGarde Medium" panose="020B06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782" y="535134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pc="-40" dirty="0">
                <a:solidFill>
                  <a:prstClr val="white"/>
                </a:solidFill>
                <a:latin typeface="Avant Garde" panose="020B0502020202020204" pitchFamily="34" charset="0"/>
              </a:rPr>
              <a:t>Day of Week Analysis for NYC to Hong Kong Travel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666750"/>
            <a:ext cx="8610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Blip>
                <a:blip r:embed="rId3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Moderate economic growth expected to continue in 2016 &amp; 2017</a:t>
            </a:r>
          </a:p>
          <a:p>
            <a:pPr marL="171450" indent="-171450">
              <a:buBlip>
                <a:blip r:embed="rId3"/>
              </a:buBlip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3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American / US Airways merger complete</a:t>
            </a:r>
          </a:p>
          <a:p>
            <a:pPr marL="171450" indent="-171450">
              <a:buBlip>
                <a:blip r:embed="rId3"/>
              </a:buBlip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3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Continued Consolidation at Hub airports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United transfer of JFK / West Coast service to Newark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3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Capacity Expansion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Addition of new flights, especially over the North Atlantic and 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Pacific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Upgauging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 of equipment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3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Enhanced Product Offerings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NYC/Boston to West Coast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Expansion of JetBlue’s Mint service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3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Air Canada: Strong International Growth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Targeting US travelers with connections in Toronto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PRASM and load factors in Western Canada are down significantly due to oil crash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  <a:p>
            <a:pPr marL="171450" indent="-171450">
              <a:buBlip>
                <a:blip r:embed="rId3"/>
              </a:buBlip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Ultra LCC Impact</a:t>
            </a:r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ant Garde" panose="020B0502020202020204" pitchFamily="34" charset="0"/>
              </a:rPr>
              <a:t>Frontier, Sprit and Allegiant establishing routes in Chicago and Seattle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vant Garde" panose="020B0502020202020204" pitchFamily="34" charset="0"/>
            </a:endParaRPr>
          </a:p>
        </p:txBody>
      </p:sp>
      <p:pic>
        <p:nvPicPr>
          <p:cNvPr id="6" name="Picture 3" descr="C:\Users\shore\AppData\Local\Microsoft\Windows\Temporary Internet Files\Content.Outlook\7KKF6VPC\4 globes (2)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0" y="971550"/>
            <a:ext cx="2362200" cy="2514600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1C32D-3E4F-4913-8810-08746456BA3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98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8789</TotalTime>
  <Words>1297</Words>
  <Application>Microsoft Office PowerPoint</Application>
  <PresentationFormat>On-screen Show (16:9)</PresentationFormat>
  <Paragraphs>341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Avant Garde</vt:lpstr>
      <vt:lpstr>AvantGarde Medium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Ultramar Travel Management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Sage Eric</dc:creator>
  <cp:lastModifiedBy>McKenna, Ed</cp:lastModifiedBy>
  <cp:revision>245</cp:revision>
  <cp:lastPrinted>2015-11-18T15:58:52Z</cp:lastPrinted>
  <dcterms:created xsi:type="dcterms:W3CDTF">2015-04-16T19:47:25Z</dcterms:created>
  <dcterms:modified xsi:type="dcterms:W3CDTF">2015-11-18T16:30:55Z</dcterms:modified>
</cp:coreProperties>
</file>